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855" r:id="rId3"/>
    <p:sldId id="260" r:id="rId4"/>
    <p:sldId id="293" r:id="rId5"/>
    <p:sldId id="285" r:id="rId6"/>
    <p:sldId id="288" r:id="rId7"/>
    <p:sldId id="1390" r:id="rId8"/>
    <p:sldId id="290" r:id="rId9"/>
    <p:sldId id="261" r:id="rId10"/>
    <p:sldId id="295" r:id="rId11"/>
    <p:sldId id="292" r:id="rId12"/>
    <p:sldId id="294" r:id="rId13"/>
    <p:sldId id="296" r:id="rId14"/>
    <p:sldId id="298" r:id="rId15"/>
    <p:sldId id="299" r:id="rId16"/>
    <p:sldId id="300" r:id="rId17"/>
    <p:sldId id="301" r:id="rId18"/>
    <p:sldId id="304" r:id="rId19"/>
    <p:sldId id="305" r:id="rId20"/>
    <p:sldId id="306" r:id="rId21"/>
    <p:sldId id="302" r:id="rId22"/>
    <p:sldId id="303" r:id="rId23"/>
    <p:sldId id="1411" r:id="rId24"/>
    <p:sldId id="1418" r:id="rId25"/>
    <p:sldId id="1419" r:id="rId26"/>
    <p:sldId id="307" r:id="rId27"/>
    <p:sldId id="308" r:id="rId28"/>
    <p:sldId id="309" r:id="rId29"/>
    <p:sldId id="310" r:id="rId30"/>
  </p:sldIdLst>
  <p:sldSz cx="12192000" cy="6858000"/>
  <p:notesSz cx="6858000" cy="9144000"/>
  <p:defaultText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ubstance Regulatory Compliance Screening" id="{E15F2F20-10EE-4F0E-97A3-7DFF4DE8C435}">
          <p14:sldIdLst>
            <p14:sldId id="257"/>
            <p14:sldId id="855"/>
            <p14:sldId id="260"/>
            <p14:sldId id="293"/>
            <p14:sldId id="285"/>
            <p14:sldId id="288"/>
            <p14:sldId id="1390"/>
            <p14:sldId id="290"/>
            <p14:sldId id="261"/>
            <p14:sldId id="295"/>
            <p14:sldId id="292"/>
            <p14:sldId id="294"/>
            <p14:sldId id="296"/>
            <p14:sldId id="298"/>
            <p14:sldId id="299"/>
            <p14:sldId id="300"/>
            <p14:sldId id="301"/>
            <p14:sldId id="304"/>
            <p14:sldId id="305"/>
            <p14:sldId id="306"/>
            <p14:sldId id="302"/>
            <p14:sldId id="303"/>
            <p14:sldId id="1411"/>
            <p14:sldId id="1418"/>
            <p14:sldId id="1419"/>
            <p14:sldId id="307"/>
            <p14:sldId id="308"/>
            <p14:sldId id="309"/>
            <p14:sldId id="31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99"/>
    <a:srgbClr val="0000FF"/>
    <a:srgbClr val="3689B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14" autoAdjust="0"/>
    <p:restoredTop sz="96702" autoAdjust="0"/>
  </p:normalViewPr>
  <p:slideViewPr>
    <p:cSldViewPr snapToGrid="0">
      <p:cViewPr varScale="1">
        <p:scale>
          <a:sx n="83" d="100"/>
          <a:sy n="83" d="100"/>
        </p:scale>
        <p:origin x="773"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6E5220-E0BA-4AF4-8934-9902271EC4B7}" type="doc">
      <dgm:prSet loTypeId="urn:microsoft.com/office/officeart/2005/8/layout/hList3" loCatId="list" qsTypeId="urn:microsoft.com/office/officeart/2005/8/quickstyle/simple1" qsCatId="simple" csTypeId="urn:microsoft.com/office/officeart/2005/8/colors/accent5_5" csCatId="accent5" phldr="1"/>
      <dgm:spPr/>
      <dgm:t>
        <a:bodyPr/>
        <a:lstStyle/>
        <a:p>
          <a:endParaRPr lang="en-BE"/>
        </a:p>
      </dgm:t>
    </dgm:pt>
    <dgm:pt modelId="{ADE77F2B-5D79-429B-8886-B6CD3CE1B4E6}">
      <dgm:prSet phldrT="[Text]" custT="1"/>
      <dgm:spPr/>
      <dgm:t>
        <a:bodyPr/>
        <a:lstStyle/>
        <a:p>
          <a:r>
            <a:rPr lang="en-US" sz="2400" dirty="0"/>
            <a:t>BOW-TIE MODEL</a:t>
          </a:r>
          <a:endParaRPr lang="en-BE" sz="2400" dirty="0"/>
        </a:p>
      </dgm:t>
    </dgm:pt>
    <dgm:pt modelId="{CF07A1D4-A2A2-4DB9-A259-270E4642F07B}" type="parTrans" cxnId="{C8B05CC6-E528-431D-AA1E-F19861A3A792}">
      <dgm:prSet/>
      <dgm:spPr/>
      <dgm:t>
        <a:bodyPr/>
        <a:lstStyle/>
        <a:p>
          <a:endParaRPr lang="en-BE"/>
        </a:p>
      </dgm:t>
    </dgm:pt>
    <dgm:pt modelId="{5F287B63-CB5A-4E78-BBA2-E901A53E2E51}" type="sibTrans" cxnId="{C8B05CC6-E528-431D-AA1E-F19861A3A792}">
      <dgm:prSet/>
      <dgm:spPr/>
      <dgm:t>
        <a:bodyPr/>
        <a:lstStyle/>
        <a:p>
          <a:endParaRPr lang="en-BE"/>
        </a:p>
      </dgm:t>
    </dgm:pt>
    <dgm:pt modelId="{0F4335B4-CA2E-4334-B847-B3BE55D1A59D}">
      <dgm:prSet phldrT="[Text]" custT="1"/>
      <dgm:spPr/>
      <dgm:t>
        <a:bodyPr/>
        <a:lstStyle/>
        <a:p>
          <a:r>
            <a:rPr lang="en-US" sz="1600" dirty="0"/>
            <a:t>BOW-TIE APPROACH FOR RISK REDUCTION PURPOSE:</a:t>
          </a:r>
        </a:p>
        <a:p>
          <a:r>
            <a:rPr lang="en-US" sz="1600" dirty="0"/>
            <a:t>Assess risk reduction magnitude/potential</a:t>
          </a:r>
          <a:endParaRPr lang="en-BE" sz="1600" dirty="0"/>
        </a:p>
      </dgm:t>
    </dgm:pt>
    <dgm:pt modelId="{99C9AFD2-14A3-4C0A-8BCE-F59C5E4B7FB3}" type="parTrans" cxnId="{0142364C-0BB9-45F2-80C6-7731525D6028}">
      <dgm:prSet/>
      <dgm:spPr/>
      <dgm:t>
        <a:bodyPr/>
        <a:lstStyle/>
        <a:p>
          <a:endParaRPr lang="en-BE"/>
        </a:p>
      </dgm:t>
    </dgm:pt>
    <dgm:pt modelId="{56799501-B852-4D9C-AF88-AB8B25BBDDB8}" type="sibTrans" cxnId="{0142364C-0BB9-45F2-80C6-7731525D6028}">
      <dgm:prSet/>
      <dgm:spPr/>
      <dgm:t>
        <a:bodyPr/>
        <a:lstStyle/>
        <a:p>
          <a:endParaRPr lang="en-BE"/>
        </a:p>
      </dgm:t>
    </dgm:pt>
    <dgm:pt modelId="{0D584FFA-43B1-4F57-BF88-CBCB73613155}">
      <dgm:prSet phldrT="[Text]" custT="1"/>
      <dgm:spPr/>
      <dgm:t>
        <a:bodyPr/>
        <a:lstStyle/>
        <a:p>
          <a:r>
            <a:rPr lang="en-US" sz="1600" b="1" dirty="0"/>
            <a:t>BOW-TIE APPROACH FOR REPORTING PURPOSE:</a:t>
          </a:r>
        </a:p>
        <a:p>
          <a:r>
            <a:rPr lang="en-US" sz="1600" b="1" dirty="0"/>
            <a:t>Estimate losses to the environment</a:t>
          </a:r>
          <a:endParaRPr lang="en-BE" sz="1600" b="1" dirty="0"/>
        </a:p>
      </dgm:t>
    </dgm:pt>
    <dgm:pt modelId="{47522044-EAC4-4928-B99E-7DD3C8C82BF2}" type="parTrans" cxnId="{BA0AE5DB-7FC7-4F31-8E24-78597166A9F3}">
      <dgm:prSet/>
      <dgm:spPr/>
      <dgm:t>
        <a:bodyPr/>
        <a:lstStyle/>
        <a:p>
          <a:endParaRPr lang="en-BE"/>
        </a:p>
      </dgm:t>
    </dgm:pt>
    <dgm:pt modelId="{4646CCCB-1C60-4B3F-ACC7-D0C9445D0015}" type="sibTrans" cxnId="{BA0AE5DB-7FC7-4F31-8E24-78597166A9F3}">
      <dgm:prSet/>
      <dgm:spPr/>
      <dgm:t>
        <a:bodyPr/>
        <a:lstStyle/>
        <a:p>
          <a:endParaRPr lang="en-BE"/>
        </a:p>
      </dgm:t>
    </dgm:pt>
    <dgm:pt modelId="{CE0D9B19-5DF3-46CB-9A66-EC618790208F}" type="pres">
      <dgm:prSet presAssocID="{A86E5220-E0BA-4AF4-8934-9902271EC4B7}" presName="composite" presStyleCnt="0">
        <dgm:presLayoutVars>
          <dgm:chMax val="1"/>
          <dgm:dir/>
          <dgm:resizeHandles val="exact"/>
        </dgm:presLayoutVars>
      </dgm:prSet>
      <dgm:spPr/>
    </dgm:pt>
    <dgm:pt modelId="{C1BA525B-FC4D-440D-AAE6-949DC13A55A8}" type="pres">
      <dgm:prSet presAssocID="{ADE77F2B-5D79-429B-8886-B6CD3CE1B4E6}" presName="roof" presStyleLbl="dkBgShp" presStyleIdx="0" presStyleCnt="2" custLinFactNeighborX="2506" custLinFactNeighborY="-31290"/>
      <dgm:spPr/>
    </dgm:pt>
    <dgm:pt modelId="{A288F859-2DC4-460B-B11C-6BBF356F0FDE}" type="pres">
      <dgm:prSet presAssocID="{ADE77F2B-5D79-429B-8886-B6CD3CE1B4E6}" presName="pillars" presStyleCnt="0"/>
      <dgm:spPr/>
    </dgm:pt>
    <dgm:pt modelId="{B6261958-B71A-4EC2-8CBF-E1B48BE97A04}" type="pres">
      <dgm:prSet presAssocID="{ADE77F2B-5D79-429B-8886-B6CD3CE1B4E6}" presName="pillar1" presStyleLbl="node1" presStyleIdx="0" presStyleCnt="2">
        <dgm:presLayoutVars>
          <dgm:bulletEnabled val="1"/>
        </dgm:presLayoutVars>
      </dgm:prSet>
      <dgm:spPr/>
    </dgm:pt>
    <dgm:pt modelId="{D1F1374C-ED0B-45C2-845C-55B9B007CA9A}" type="pres">
      <dgm:prSet presAssocID="{0D584FFA-43B1-4F57-BF88-CBCB73613155}" presName="pillarX" presStyleLbl="node1" presStyleIdx="1" presStyleCnt="2">
        <dgm:presLayoutVars>
          <dgm:bulletEnabled val="1"/>
        </dgm:presLayoutVars>
      </dgm:prSet>
      <dgm:spPr/>
    </dgm:pt>
    <dgm:pt modelId="{178536B5-D535-46F2-B3E6-5C87E300EFCF}" type="pres">
      <dgm:prSet presAssocID="{ADE77F2B-5D79-429B-8886-B6CD3CE1B4E6}" presName="base" presStyleLbl="dkBgShp" presStyleIdx="1" presStyleCnt="2"/>
      <dgm:spPr/>
    </dgm:pt>
  </dgm:ptLst>
  <dgm:cxnLst>
    <dgm:cxn modelId="{4EFD083D-FC2A-4E6E-ACCE-72A9C6D25425}" type="presOf" srcId="{0F4335B4-CA2E-4334-B847-B3BE55D1A59D}" destId="{B6261958-B71A-4EC2-8CBF-E1B48BE97A04}" srcOrd="0" destOrd="0" presId="urn:microsoft.com/office/officeart/2005/8/layout/hList3"/>
    <dgm:cxn modelId="{0142364C-0BB9-45F2-80C6-7731525D6028}" srcId="{ADE77F2B-5D79-429B-8886-B6CD3CE1B4E6}" destId="{0F4335B4-CA2E-4334-B847-B3BE55D1A59D}" srcOrd="0" destOrd="0" parTransId="{99C9AFD2-14A3-4C0A-8BCE-F59C5E4B7FB3}" sibTransId="{56799501-B852-4D9C-AF88-AB8B25BBDDB8}"/>
    <dgm:cxn modelId="{C5F39977-6A3F-42CB-9604-C749E45894A4}" type="presOf" srcId="{A86E5220-E0BA-4AF4-8934-9902271EC4B7}" destId="{CE0D9B19-5DF3-46CB-9A66-EC618790208F}" srcOrd="0" destOrd="0" presId="urn:microsoft.com/office/officeart/2005/8/layout/hList3"/>
    <dgm:cxn modelId="{C433168C-B748-438B-9EF7-4F85250C87B2}" type="presOf" srcId="{ADE77F2B-5D79-429B-8886-B6CD3CE1B4E6}" destId="{C1BA525B-FC4D-440D-AAE6-949DC13A55A8}" srcOrd="0" destOrd="0" presId="urn:microsoft.com/office/officeart/2005/8/layout/hList3"/>
    <dgm:cxn modelId="{2833B0B6-9156-47EB-BE72-AB5F1B927351}" type="presOf" srcId="{0D584FFA-43B1-4F57-BF88-CBCB73613155}" destId="{D1F1374C-ED0B-45C2-845C-55B9B007CA9A}" srcOrd="0" destOrd="0" presId="urn:microsoft.com/office/officeart/2005/8/layout/hList3"/>
    <dgm:cxn modelId="{C8B05CC6-E528-431D-AA1E-F19861A3A792}" srcId="{A86E5220-E0BA-4AF4-8934-9902271EC4B7}" destId="{ADE77F2B-5D79-429B-8886-B6CD3CE1B4E6}" srcOrd="0" destOrd="0" parTransId="{CF07A1D4-A2A2-4DB9-A259-270E4642F07B}" sibTransId="{5F287B63-CB5A-4E78-BBA2-E901A53E2E51}"/>
    <dgm:cxn modelId="{BA0AE5DB-7FC7-4F31-8E24-78597166A9F3}" srcId="{ADE77F2B-5D79-429B-8886-B6CD3CE1B4E6}" destId="{0D584FFA-43B1-4F57-BF88-CBCB73613155}" srcOrd="1" destOrd="0" parTransId="{47522044-EAC4-4928-B99E-7DD3C8C82BF2}" sibTransId="{4646CCCB-1C60-4B3F-ACC7-D0C9445D0015}"/>
    <dgm:cxn modelId="{FF73509D-BF83-4CA6-A373-F81BDF26A33A}" type="presParOf" srcId="{CE0D9B19-5DF3-46CB-9A66-EC618790208F}" destId="{C1BA525B-FC4D-440D-AAE6-949DC13A55A8}" srcOrd="0" destOrd="0" presId="urn:microsoft.com/office/officeart/2005/8/layout/hList3"/>
    <dgm:cxn modelId="{601738AE-63FD-4032-A63A-2868F3CC6E15}" type="presParOf" srcId="{CE0D9B19-5DF3-46CB-9A66-EC618790208F}" destId="{A288F859-2DC4-460B-B11C-6BBF356F0FDE}" srcOrd="1" destOrd="0" presId="urn:microsoft.com/office/officeart/2005/8/layout/hList3"/>
    <dgm:cxn modelId="{8919A49C-7AB6-4CFA-A23E-816377D93317}" type="presParOf" srcId="{A288F859-2DC4-460B-B11C-6BBF356F0FDE}" destId="{B6261958-B71A-4EC2-8CBF-E1B48BE97A04}" srcOrd="0" destOrd="0" presId="urn:microsoft.com/office/officeart/2005/8/layout/hList3"/>
    <dgm:cxn modelId="{049CE753-E67F-4E3B-A82A-4C6A9E86CA17}" type="presParOf" srcId="{A288F859-2DC4-460B-B11C-6BBF356F0FDE}" destId="{D1F1374C-ED0B-45C2-845C-55B9B007CA9A}" srcOrd="1" destOrd="0" presId="urn:microsoft.com/office/officeart/2005/8/layout/hList3"/>
    <dgm:cxn modelId="{D4C881C3-293C-4552-AB40-4DA45790E118}" type="presParOf" srcId="{CE0D9B19-5DF3-46CB-9A66-EC618790208F}" destId="{178536B5-D535-46F2-B3E6-5C87E300EFCF}" srcOrd="2" destOrd="0" presId="urn:microsoft.com/office/officeart/2005/8/layout/hLis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BA525B-FC4D-440D-AAE6-949DC13A55A8}">
      <dsp:nvSpPr>
        <dsp:cNvPr id="0" name=""/>
        <dsp:cNvSpPr/>
      </dsp:nvSpPr>
      <dsp:spPr>
        <a:xfrm>
          <a:off x="0" y="0"/>
          <a:ext cx="5003344" cy="943579"/>
        </a:xfrm>
        <a:prstGeom prst="rect">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BOW-TIE MODEL</a:t>
          </a:r>
          <a:endParaRPr lang="en-BE" sz="2400" kern="1200" dirty="0"/>
        </a:p>
      </dsp:txBody>
      <dsp:txXfrm>
        <a:off x="0" y="0"/>
        <a:ext cx="5003344" cy="943579"/>
      </dsp:txXfrm>
    </dsp:sp>
    <dsp:sp modelId="{B6261958-B71A-4EC2-8CBF-E1B48BE97A04}">
      <dsp:nvSpPr>
        <dsp:cNvPr id="0" name=""/>
        <dsp:cNvSpPr/>
      </dsp:nvSpPr>
      <dsp:spPr>
        <a:xfrm>
          <a:off x="0" y="943579"/>
          <a:ext cx="2501672" cy="1981516"/>
        </a:xfrm>
        <a:prstGeom prst="rect">
          <a:avLst/>
        </a:prstGeom>
        <a:solidFill>
          <a:schemeClr val="accent5">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BOW-TIE APPROACH FOR RISK REDUCTION PURPOSE:</a:t>
          </a:r>
        </a:p>
        <a:p>
          <a:pPr marL="0" lvl="0" indent="0" algn="ctr" defTabSz="711200">
            <a:lnSpc>
              <a:spcPct val="90000"/>
            </a:lnSpc>
            <a:spcBef>
              <a:spcPct val="0"/>
            </a:spcBef>
            <a:spcAft>
              <a:spcPct val="35000"/>
            </a:spcAft>
            <a:buNone/>
          </a:pPr>
          <a:r>
            <a:rPr lang="en-US" sz="1600" kern="1200" dirty="0"/>
            <a:t>Assess risk reduction magnitude/potential</a:t>
          </a:r>
          <a:endParaRPr lang="en-BE" sz="1600" kern="1200" dirty="0"/>
        </a:p>
      </dsp:txBody>
      <dsp:txXfrm>
        <a:off x="0" y="943579"/>
        <a:ext cx="2501672" cy="1981516"/>
      </dsp:txXfrm>
    </dsp:sp>
    <dsp:sp modelId="{D1F1374C-ED0B-45C2-845C-55B9B007CA9A}">
      <dsp:nvSpPr>
        <dsp:cNvPr id="0" name=""/>
        <dsp:cNvSpPr/>
      </dsp:nvSpPr>
      <dsp:spPr>
        <a:xfrm>
          <a:off x="2501672" y="943579"/>
          <a:ext cx="2501672" cy="1981516"/>
        </a:xfrm>
        <a:prstGeom prst="rect">
          <a:avLst/>
        </a:prstGeom>
        <a:solidFill>
          <a:schemeClr val="accent5">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BOW-TIE APPROACH FOR REPORTING PURPOSE:</a:t>
          </a:r>
        </a:p>
        <a:p>
          <a:pPr marL="0" lvl="0" indent="0" algn="ctr" defTabSz="711200">
            <a:lnSpc>
              <a:spcPct val="90000"/>
            </a:lnSpc>
            <a:spcBef>
              <a:spcPct val="0"/>
            </a:spcBef>
            <a:spcAft>
              <a:spcPct val="35000"/>
            </a:spcAft>
            <a:buNone/>
          </a:pPr>
          <a:r>
            <a:rPr lang="en-US" sz="1600" b="1" kern="1200" dirty="0"/>
            <a:t>Estimate losses to the environment</a:t>
          </a:r>
          <a:endParaRPr lang="en-BE" sz="1600" b="1" kern="1200" dirty="0"/>
        </a:p>
      </dsp:txBody>
      <dsp:txXfrm>
        <a:off x="2501672" y="943579"/>
        <a:ext cx="2501672" cy="1981516"/>
      </dsp:txXfrm>
    </dsp:sp>
    <dsp:sp modelId="{178536B5-D535-46F2-B3E6-5C87E300EFCF}">
      <dsp:nvSpPr>
        <dsp:cNvPr id="0" name=""/>
        <dsp:cNvSpPr/>
      </dsp:nvSpPr>
      <dsp:spPr>
        <a:xfrm>
          <a:off x="0" y="2925096"/>
          <a:ext cx="5003344" cy="220168"/>
        </a:xfrm>
        <a:prstGeom prst="rect">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452B8-EF86-5444-FABB-5C181D2914F3}"/>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endParaRPr lang="en-BE" dirty="0"/>
          </a:p>
        </p:txBody>
      </p:sp>
      <p:sp>
        <p:nvSpPr>
          <p:cNvPr id="3" name="Subtitle 2">
            <a:extLst>
              <a:ext uri="{FF2B5EF4-FFF2-40B4-BE49-F238E27FC236}">
                <a16:creationId xmlns:a16="http://schemas.microsoft.com/office/drawing/2014/main" id="{4EEF16D2-3C83-AC37-7597-747F5D6D8F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BE"/>
          </a:p>
        </p:txBody>
      </p:sp>
    </p:spTree>
    <p:extLst>
      <p:ext uri="{BB962C8B-B14F-4D97-AF65-F5344CB8AC3E}">
        <p14:creationId xmlns:p14="http://schemas.microsoft.com/office/powerpoint/2010/main" val="56761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7EA7B-948A-B8C3-5C7B-7880E25A114B}"/>
              </a:ext>
            </a:extLst>
          </p:cNvPr>
          <p:cNvSpPr>
            <a:spLocks noGrp="1"/>
          </p:cNvSpPr>
          <p:nvPr>
            <p:ph type="title"/>
          </p:nvPr>
        </p:nvSpPr>
        <p:spPr/>
        <p:txBody>
          <a:bodyPr/>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B5CD7D0A-99E6-75B5-A586-F58CDB1AD7A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Tree>
    <p:extLst>
      <p:ext uri="{BB962C8B-B14F-4D97-AF65-F5344CB8AC3E}">
        <p14:creationId xmlns:p14="http://schemas.microsoft.com/office/powerpoint/2010/main" val="361232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5C3AC4-83EA-53B4-7224-6109E13420D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BE"/>
          </a:p>
        </p:txBody>
      </p:sp>
      <p:sp>
        <p:nvSpPr>
          <p:cNvPr id="3" name="Vertical Text Placeholder 2">
            <a:extLst>
              <a:ext uri="{FF2B5EF4-FFF2-40B4-BE49-F238E27FC236}">
                <a16:creationId xmlns:a16="http://schemas.microsoft.com/office/drawing/2014/main" id="{50CAAC7A-DF51-A66D-C762-812B38888F7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Tree>
    <p:extLst>
      <p:ext uri="{BB962C8B-B14F-4D97-AF65-F5344CB8AC3E}">
        <p14:creationId xmlns:p14="http://schemas.microsoft.com/office/powerpoint/2010/main" val="2590340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B93C6-C030-7223-AA15-0440CAB38E86}"/>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19BFA40A-D1BE-91E8-8341-3DED33D5B92F}"/>
              </a:ext>
            </a:extLst>
          </p:cNvPr>
          <p:cNvSpPr>
            <a:spLocks noGrp="1"/>
          </p:cNvSpPr>
          <p:nvPr>
            <p:ph idx="1"/>
          </p:nvPr>
        </p:nvSpPr>
        <p:spPr>
          <a:xfrm>
            <a:off x="838200" y="1444752"/>
            <a:ext cx="10515600" cy="47322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Tree>
    <p:extLst>
      <p:ext uri="{BB962C8B-B14F-4D97-AF65-F5344CB8AC3E}">
        <p14:creationId xmlns:p14="http://schemas.microsoft.com/office/powerpoint/2010/main" val="776490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10893-3F8C-D81C-6074-22C988C7C35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BE"/>
          </a:p>
        </p:txBody>
      </p:sp>
      <p:sp>
        <p:nvSpPr>
          <p:cNvPr id="3" name="Text Placeholder 2">
            <a:extLst>
              <a:ext uri="{FF2B5EF4-FFF2-40B4-BE49-F238E27FC236}">
                <a16:creationId xmlns:a16="http://schemas.microsoft.com/office/drawing/2014/main" id="{353DCE4B-93C3-E97D-1666-510CC204E5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2233780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A6FD6-45AC-0C4D-2AEB-649EEF569FD9}"/>
              </a:ext>
            </a:extLst>
          </p:cNvPr>
          <p:cNvSpPr>
            <a:spLocks noGrp="1"/>
          </p:cNvSpPr>
          <p:nvPr>
            <p:ph type="title"/>
          </p:nvPr>
        </p:nvSpPr>
        <p:spPr/>
        <p:txBody>
          <a:bodyPr/>
          <a:lstStyle/>
          <a:p>
            <a:r>
              <a:rPr lang="en-US"/>
              <a:t>Click to edit Master title style</a:t>
            </a:r>
            <a:endParaRPr lang="en-BE"/>
          </a:p>
        </p:txBody>
      </p:sp>
      <p:sp>
        <p:nvSpPr>
          <p:cNvPr id="3" name="Content Placeholder 2">
            <a:extLst>
              <a:ext uri="{FF2B5EF4-FFF2-40B4-BE49-F238E27FC236}">
                <a16:creationId xmlns:a16="http://schemas.microsoft.com/office/drawing/2014/main" id="{3DFACC6D-0DC5-8A6D-72BC-CFE91A2157C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Content Placeholder 3">
            <a:extLst>
              <a:ext uri="{FF2B5EF4-FFF2-40B4-BE49-F238E27FC236}">
                <a16:creationId xmlns:a16="http://schemas.microsoft.com/office/drawing/2014/main" id="{9D7ACA46-CD47-E8DA-2771-54FC5A83D55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Tree>
    <p:extLst>
      <p:ext uri="{BB962C8B-B14F-4D97-AF65-F5344CB8AC3E}">
        <p14:creationId xmlns:p14="http://schemas.microsoft.com/office/powerpoint/2010/main" val="2591272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25F57-F24E-B699-49B7-C4CA86F8AFDC}"/>
              </a:ext>
            </a:extLst>
          </p:cNvPr>
          <p:cNvSpPr>
            <a:spLocks noGrp="1"/>
          </p:cNvSpPr>
          <p:nvPr>
            <p:ph type="title"/>
          </p:nvPr>
        </p:nvSpPr>
        <p:spPr>
          <a:xfrm>
            <a:off x="839788" y="365125"/>
            <a:ext cx="10515600" cy="1325563"/>
          </a:xfrm>
        </p:spPr>
        <p:txBody>
          <a:bodyPr/>
          <a:lstStyle/>
          <a:p>
            <a:r>
              <a:rPr lang="en-US"/>
              <a:t>Click to edit Master title style</a:t>
            </a:r>
            <a:endParaRPr lang="en-BE"/>
          </a:p>
        </p:txBody>
      </p:sp>
      <p:sp>
        <p:nvSpPr>
          <p:cNvPr id="3" name="Text Placeholder 2">
            <a:extLst>
              <a:ext uri="{FF2B5EF4-FFF2-40B4-BE49-F238E27FC236}">
                <a16:creationId xmlns:a16="http://schemas.microsoft.com/office/drawing/2014/main" id="{3824E47B-BEC5-C504-3B22-8C087DD803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7504C1B-49A5-8599-3764-A81307CD95D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5" name="Text Placeholder 4">
            <a:extLst>
              <a:ext uri="{FF2B5EF4-FFF2-40B4-BE49-F238E27FC236}">
                <a16:creationId xmlns:a16="http://schemas.microsoft.com/office/drawing/2014/main" id="{0E43CD6E-8E83-F7CF-F58C-C6ADCFE211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EF64252-0D38-C524-96AD-D2C7F6F5B53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Tree>
    <p:extLst>
      <p:ext uri="{BB962C8B-B14F-4D97-AF65-F5344CB8AC3E}">
        <p14:creationId xmlns:p14="http://schemas.microsoft.com/office/powerpoint/2010/main" val="3654605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5BCD9-BBC7-F352-BDB8-255DEC26C8D4}"/>
              </a:ext>
            </a:extLst>
          </p:cNvPr>
          <p:cNvSpPr>
            <a:spLocks noGrp="1"/>
          </p:cNvSpPr>
          <p:nvPr>
            <p:ph type="title"/>
          </p:nvPr>
        </p:nvSpPr>
        <p:spPr/>
        <p:txBody>
          <a:bodyPr/>
          <a:lstStyle/>
          <a:p>
            <a:r>
              <a:rPr lang="en-US"/>
              <a:t>Click to edit Master title style</a:t>
            </a:r>
            <a:endParaRPr lang="en-BE"/>
          </a:p>
        </p:txBody>
      </p:sp>
    </p:spTree>
    <p:extLst>
      <p:ext uri="{BB962C8B-B14F-4D97-AF65-F5344CB8AC3E}">
        <p14:creationId xmlns:p14="http://schemas.microsoft.com/office/powerpoint/2010/main" val="3632454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259759-8C82-D500-FCFF-32D03878436D}"/>
              </a:ext>
            </a:extLst>
          </p:cNvPr>
          <p:cNvSpPr>
            <a:spLocks noGrp="1"/>
          </p:cNvSpPr>
          <p:nvPr>
            <p:ph type="dt" sz="half" idx="10"/>
          </p:nvPr>
        </p:nvSpPr>
        <p:spPr>
          <a:xfrm>
            <a:off x="838200" y="6356350"/>
            <a:ext cx="2743200" cy="365125"/>
          </a:xfrm>
          <a:prstGeom prst="rect">
            <a:avLst/>
          </a:prstGeom>
        </p:spPr>
        <p:txBody>
          <a:bodyPr/>
          <a:lstStyle/>
          <a:p>
            <a:fld id="{26C1241D-6BDA-4C9D-BB00-A33F83F5213A}" type="datetimeFigureOut">
              <a:rPr lang="en-BE" smtClean="0"/>
              <a:t>20/08/2024</a:t>
            </a:fld>
            <a:endParaRPr lang="en-BE"/>
          </a:p>
        </p:txBody>
      </p:sp>
      <p:sp>
        <p:nvSpPr>
          <p:cNvPr id="3" name="Footer Placeholder 2">
            <a:extLst>
              <a:ext uri="{FF2B5EF4-FFF2-40B4-BE49-F238E27FC236}">
                <a16:creationId xmlns:a16="http://schemas.microsoft.com/office/drawing/2014/main" id="{5B78C4CC-6148-4B07-B70D-DBF6C8CC2646}"/>
              </a:ext>
            </a:extLst>
          </p:cNvPr>
          <p:cNvSpPr>
            <a:spLocks noGrp="1"/>
          </p:cNvSpPr>
          <p:nvPr>
            <p:ph type="ftr" sz="quarter" idx="11"/>
          </p:nvPr>
        </p:nvSpPr>
        <p:spPr>
          <a:xfrm>
            <a:off x="4038600" y="6356350"/>
            <a:ext cx="4114800" cy="365125"/>
          </a:xfrm>
          <a:prstGeom prst="rect">
            <a:avLst/>
          </a:prstGeom>
        </p:spPr>
        <p:txBody>
          <a:bodyPr/>
          <a:lstStyle/>
          <a:p>
            <a:endParaRPr lang="en-BE"/>
          </a:p>
        </p:txBody>
      </p:sp>
      <p:sp>
        <p:nvSpPr>
          <p:cNvPr id="4" name="Slide Number Placeholder 3">
            <a:extLst>
              <a:ext uri="{FF2B5EF4-FFF2-40B4-BE49-F238E27FC236}">
                <a16:creationId xmlns:a16="http://schemas.microsoft.com/office/drawing/2014/main" id="{CB206905-679C-3373-C34A-DEE686BA600E}"/>
              </a:ext>
            </a:extLst>
          </p:cNvPr>
          <p:cNvSpPr>
            <a:spLocks noGrp="1"/>
          </p:cNvSpPr>
          <p:nvPr>
            <p:ph type="sldNum" sz="quarter" idx="12"/>
          </p:nvPr>
        </p:nvSpPr>
        <p:spPr>
          <a:xfrm>
            <a:off x="8610600" y="6356350"/>
            <a:ext cx="2743200" cy="365125"/>
          </a:xfrm>
          <a:prstGeom prst="rect">
            <a:avLst/>
          </a:prstGeom>
        </p:spPr>
        <p:txBody>
          <a:bodyPr/>
          <a:lstStyle/>
          <a:p>
            <a:fld id="{78BA439A-1D60-480B-B1C3-FFD32655B70B}" type="slidenum">
              <a:rPr lang="en-BE" smtClean="0"/>
              <a:t>‹#›</a:t>
            </a:fld>
            <a:endParaRPr lang="en-BE"/>
          </a:p>
        </p:txBody>
      </p:sp>
    </p:spTree>
    <p:extLst>
      <p:ext uri="{BB962C8B-B14F-4D97-AF65-F5344CB8AC3E}">
        <p14:creationId xmlns:p14="http://schemas.microsoft.com/office/powerpoint/2010/main" val="3524981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27122-B9F4-3D8A-7710-B03E633EB9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Content Placeholder 2">
            <a:extLst>
              <a:ext uri="{FF2B5EF4-FFF2-40B4-BE49-F238E27FC236}">
                <a16:creationId xmlns:a16="http://schemas.microsoft.com/office/drawing/2014/main" id="{81977741-F05A-D4C9-722E-13215ABB98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E"/>
          </a:p>
        </p:txBody>
      </p:sp>
      <p:sp>
        <p:nvSpPr>
          <p:cNvPr id="4" name="Text Placeholder 3">
            <a:extLst>
              <a:ext uri="{FF2B5EF4-FFF2-40B4-BE49-F238E27FC236}">
                <a16:creationId xmlns:a16="http://schemas.microsoft.com/office/drawing/2014/main" id="{905879C2-18E5-A63B-9D4A-54CFC54767A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628752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2AE24-0EEE-7362-B0BC-775CE52A48D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BE"/>
          </a:p>
        </p:txBody>
      </p:sp>
      <p:sp>
        <p:nvSpPr>
          <p:cNvPr id="3" name="Picture Placeholder 2">
            <a:extLst>
              <a:ext uri="{FF2B5EF4-FFF2-40B4-BE49-F238E27FC236}">
                <a16:creationId xmlns:a16="http://schemas.microsoft.com/office/drawing/2014/main" id="{37A636CA-3B7F-7A2F-AF32-5F47E77001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BE"/>
          </a:p>
        </p:txBody>
      </p:sp>
      <p:sp>
        <p:nvSpPr>
          <p:cNvPr id="4" name="Text Placeholder 3">
            <a:extLst>
              <a:ext uri="{FF2B5EF4-FFF2-40B4-BE49-F238E27FC236}">
                <a16:creationId xmlns:a16="http://schemas.microsoft.com/office/drawing/2014/main" id="{BC993C86-6851-66E2-8A8C-6D35F0519C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2881493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06857A-9972-0471-7DC3-7E8B241233D6}"/>
              </a:ext>
            </a:extLst>
          </p:cNvPr>
          <p:cNvSpPr>
            <a:spLocks noGrp="1"/>
          </p:cNvSpPr>
          <p:nvPr>
            <p:ph type="title"/>
          </p:nvPr>
        </p:nvSpPr>
        <p:spPr>
          <a:xfrm>
            <a:off x="838200" y="210821"/>
            <a:ext cx="10515600" cy="953769"/>
          </a:xfrm>
          <a:prstGeom prst="rect">
            <a:avLst/>
          </a:prstGeom>
        </p:spPr>
        <p:txBody>
          <a:bodyPr vert="horz" lIns="91440" tIns="45720" rIns="91440" bIns="45720" rtlCol="0" anchor="ctr">
            <a:normAutofit/>
          </a:bodyPr>
          <a:lstStyle/>
          <a:p>
            <a:r>
              <a:rPr lang="en-US" dirty="0"/>
              <a:t>Click to edit Master title style</a:t>
            </a:r>
            <a:endParaRPr lang="en-BE" dirty="0"/>
          </a:p>
        </p:txBody>
      </p:sp>
      <p:sp>
        <p:nvSpPr>
          <p:cNvPr id="3" name="Text Placeholder 2">
            <a:extLst>
              <a:ext uri="{FF2B5EF4-FFF2-40B4-BE49-F238E27FC236}">
                <a16:creationId xmlns:a16="http://schemas.microsoft.com/office/drawing/2014/main" id="{625DAB08-03C5-EA11-B1E3-87A2DE4897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BE" dirty="0"/>
          </a:p>
        </p:txBody>
      </p:sp>
      <p:sp>
        <p:nvSpPr>
          <p:cNvPr id="4" name="Rectangle 3">
            <a:extLst>
              <a:ext uri="{FF2B5EF4-FFF2-40B4-BE49-F238E27FC236}">
                <a16:creationId xmlns:a16="http://schemas.microsoft.com/office/drawing/2014/main" id="{F05926E2-241E-4769-BA36-BF008A74C8B7}"/>
              </a:ext>
            </a:extLst>
          </p:cNvPr>
          <p:cNvSpPr/>
          <p:nvPr userDrawn="1"/>
        </p:nvSpPr>
        <p:spPr>
          <a:xfrm>
            <a:off x="0" y="6356350"/>
            <a:ext cx="12192000" cy="501650"/>
          </a:xfrm>
          <a:prstGeom prst="rect">
            <a:avLst/>
          </a:prstGeom>
          <a:solidFill>
            <a:srgbClr val="00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pic>
        <p:nvPicPr>
          <p:cNvPr id="6" name="Graphic 5">
            <a:extLst>
              <a:ext uri="{FF2B5EF4-FFF2-40B4-BE49-F238E27FC236}">
                <a16:creationId xmlns:a16="http://schemas.microsoft.com/office/drawing/2014/main" id="{F6D18319-88F1-4D57-95CB-55BC1E8A3D94}"/>
              </a:ext>
            </a:extLst>
          </p:cNvPr>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427283" y="156074"/>
            <a:ext cx="1077840" cy="1077840"/>
          </a:xfrm>
          <a:prstGeom prst="rect">
            <a:avLst/>
          </a:prstGeom>
        </p:spPr>
      </p:pic>
    </p:spTree>
    <p:extLst>
      <p:ext uri="{BB962C8B-B14F-4D97-AF65-F5344CB8AC3E}">
        <p14:creationId xmlns:p14="http://schemas.microsoft.com/office/powerpoint/2010/main" val="42154052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b="1" kern="1200">
          <a:solidFill>
            <a:srgbClr val="0000CC"/>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emf"/><Relationship Id="rId7" Type="http://schemas.openxmlformats.org/officeDocument/2006/relationships/diagramColors" Target="../diagrams/colors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D5A07-6984-9839-AA0E-667B8318BBD0}"/>
              </a:ext>
            </a:extLst>
          </p:cNvPr>
          <p:cNvSpPr>
            <a:spLocks noGrp="1"/>
          </p:cNvSpPr>
          <p:nvPr>
            <p:ph type="ctrTitle"/>
          </p:nvPr>
        </p:nvSpPr>
        <p:spPr>
          <a:xfrm>
            <a:off x="1524000" y="2063485"/>
            <a:ext cx="9144000" cy="1570445"/>
          </a:xfrm>
        </p:spPr>
        <p:txBody>
          <a:bodyPr anchor="ctr">
            <a:noAutofit/>
          </a:bodyPr>
          <a:lstStyle/>
          <a:p>
            <a:r>
              <a:rPr lang="en-US" sz="4400" dirty="0">
                <a:effectLst>
                  <a:outerShdw blurRad="50800" dist="38100" dir="2700000" algn="tl" rotWithShape="0">
                    <a:prstClr val="black">
                      <a:alpha val="40000"/>
                    </a:prstClr>
                  </a:outerShdw>
                </a:effectLst>
                <a:latin typeface="Lato" panose="020F0502020204030203" pitchFamily="34" charset="0"/>
                <a:ea typeface="Lato" panose="020F0502020204030203" pitchFamily="34" charset="0"/>
                <a:cs typeface="Lato" panose="020F0502020204030203" pitchFamily="34" charset="0"/>
              </a:rPr>
              <a:t>Operation Clean Sweep EU</a:t>
            </a:r>
            <a:endParaRPr lang="en-BE" sz="4400" dirty="0">
              <a:effectLst>
                <a:outerShdw blurRad="50800" dist="38100" dir="2700000" algn="tl" rotWithShape="0">
                  <a:prstClr val="black">
                    <a:alpha val="40000"/>
                  </a:prstClr>
                </a:outerShdw>
              </a:effectLst>
              <a:latin typeface="Lato" panose="020F0502020204030203" pitchFamily="34" charset="0"/>
              <a:ea typeface="Lato" panose="020F0502020204030203" pitchFamily="34" charset="0"/>
              <a:cs typeface="Lato" panose="020F0502020204030203" pitchFamily="34" charset="0"/>
            </a:endParaRPr>
          </a:p>
        </p:txBody>
      </p:sp>
      <p:sp>
        <p:nvSpPr>
          <p:cNvPr id="3" name="Subtitle 2">
            <a:extLst>
              <a:ext uri="{FF2B5EF4-FFF2-40B4-BE49-F238E27FC236}">
                <a16:creationId xmlns:a16="http://schemas.microsoft.com/office/drawing/2014/main" id="{A9651E3F-B4F6-5F31-D741-7DEA88EFA014}"/>
              </a:ext>
            </a:extLst>
          </p:cNvPr>
          <p:cNvSpPr>
            <a:spLocks noGrp="1"/>
          </p:cNvSpPr>
          <p:nvPr>
            <p:ph type="subTitle" idx="1"/>
          </p:nvPr>
        </p:nvSpPr>
        <p:spPr>
          <a:xfrm>
            <a:off x="1524000" y="3190632"/>
            <a:ext cx="9144000" cy="903997"/>
          </a:xfrm>
        </p:spPr>
        <p:txBody>
          <a:bodyPr anchor="ctr">
            <a:normAutofit fontScale="70000" lnSpcReduction="20000"/>
          </a:bodyPr>
          <a:lstStyle/>
          <a:p>
            <a:endParaRPr lang="en-US" dirty="0">
              <a:solidFill>
                <a:schemeClr val="bg1">
                  <a:lumMod val="85000"/>
                </a:schemeClr>
              </a:solidFill>
              <a:latin typeface="Lato" panose="020F0502020204030203" pitchFamily="34" charset="0"/>
              <a:ea typeface="Lato" panose="020F0502020204030203" pitchFamily="34" charset="0"/>
              <a:cs typeface="Lato" panose="020F0502020204030203" pitchFamily="34" charset="0"/>
            </a:endParaRPr>
          </a:p>
          <a:p>
            <a:endParaRPr lang="en-US" dirty="0">
              <a:latin typeface="Lato" panose="020F0502020204030203" pitchFamily="34" charset="0"/>
              <a:ea typeface="Lato" panose="020F0502020204030203" pitchFamily="34" charset="0"/>
              <a:cs typeface="Lato" panose="020F0502020204030203" pitchFamily="34" charset="0"/>
            </a:endParaRPr>
          </a:p>
          <a:p>
            <a:r>
              <a:rPr lang="en-US" dirty="0">
                <a:solidFill>
                  <a:srgbClr val="0000FF"/>
                </a:solidFill>
                <a:effectLst>
                  <a:outerShdw blurRad="50800" dist="38100" dir="2700000" algn="tl" rotWithShape="0">
                    <a:prstClr val="black">
                      <a:alpha val="40000"/>
                    </a:prstClr>
                  </a:outerShdw>
                </a:effectLst>
                <a:latin typeface="Lato" panose="020F0502020204030203" pitchFamily="34" charset="0"/>
                <a:ea typeface="Lato" panose="020F0502020204030203" pitchFamily="34" charset="0"/>
                <a:cs typeface="Lato" panose="020F0502020204030203" pitchFamily="34" charset="0"/>
              </a:rPr>
              <a:t>(bow-tie model user instructions for the pellet loss estimation mathematical model)</a:t>
            </a:r>
          </a:p>
          <a:p>
            <a:endParaRPr lang="en-US" dirty="0">
              <a:solidFill>
                <a:srgbClr val="0000FF"/>
              </a:solidFill>
              <a:effectLst>
                <a:outerShdw blurRad="50800" dist="38100" dir="2700000" algn="tl" rotWithShape="0">
                  <a:prstClr val="black">
                    <a:alpha val="40000"/>
                  </a:prstClr>
                </a:outerShdw>
              </a:effectLst>
              <a:latin typeface="Lato" panose="020F0502020204030203" pitchFamily="34" charset="0"/>
              <a:ea typeface="Lato" panose="020F0502020204030203" pitchFamily="34" charset="0"/>
              <a:cs typeface="Lato" panose="020F0502020204030203" pitchFamily="34" charset="0"/>
            </a:endParaRPr>
          </a:p>
          <a:p>
            <a:endParaRPr lang="en-US" dirty="0">
              <a:solidFill>
                <a:srgbClr val="0000FF"/>
              </a:solidFill>
              <a:effectLst>
                <a:outerShdw blurRad="50800" dist="38100" dir="2700000" algn="tl" rotWithShape="0">
                  <a:prstClr val="black">
                    <a:alpha val="40000"/>
                  </a:prstClr>
                </a:outerShdw>
              </a:effectLst>
              <a:latin typeface="Lato" panose="020F0502020204030203" pitchFamily="34" charset="0"/>
              <a:ea typeface="Lato" panose="020F0502020204030203" pitchFamily="34" charset="0"/>
              <a:cs typeface="Lato" panose="020F0502020204030203" pitchFamily="34" charset="0"/>
            </a:endParaRPr>
          </a:p>
        </p:txBody>
      </p:sp>
      <p:sp>
        <p:nvSpPr>
          <p:cNvPr id="4" name="Content Placeholder 2">
            <a:extLst>
              <a:ext uri="{FF2B5EF4-FFF2-40B4-BE49-F238E27FC236}">
                <a16:creationId xmlns:a16="http://schemas.microsoft.com/office/drawing/2014/main" id="{28EF8373-D749-4F65-AA77-10C37CB5597B}"/>
              </a:ext>
            </a:extLst>
          </p:cNvPr>
          <p:cNvSpPr txBox="1">
            <a:spLocks/>
          </p:cNvSpPr>
          <p:nvPr/>
        </p:nvSpPr>
        <p:spPr>
          <a:xfrm>
            <a:off x="838200" y="5520018"/>
            <a:ext cx="10515600" cy="65694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1800" dirty="0"/>
              <a:t>This presentation is intended to be a comprehensive user manual to set up the model quickly. For a deeper understanding of the calculus behind the model, please refer to the instructions manual.</a:t>
            </a:r>
          </a:p>
        </p:txBody>
      </p:sp>
    </p:spTree>
    <p:extLst>
      <p:ext uri="{BB962C8B-B14F-4D97-AF65-F5344CB8AC3E}">
        <p14:creationId xmlns:p14="http://schemas.microsoft.com/office/powerpoint/2010/main" val="211455565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p:txBody>
          <a:bodyPr>
            <a:normAutofit/>
          </a:bodyPr>
          <a:lstStyle/>
          <a:p>
            <a:pPr marL="0" indent="0" algn="just">
              <a:buNone/>
            </a:pPr>
            <a:r>
              <a:rPr lang="en-US" sz="1800" b="1" dirty="0">
                <a:solidFill>
                  <a:srgbClr val="0000FF"/>
                </a:solidFill>
              </a:rPr>
              <a:t>STEPS 1-3</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First, the structure of the model needs to be adapted to every particular case.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In the worksheet Structure – following the numbered steps 1-3;</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the number of Macro Areas must be defined, and after that, the type of approach, and the number of Critical Points per Macro Area – only applicable in the CP-approach, not with the MA-approach. Once this data is charged,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press the START MODEL button</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This operation reduces and adjusts the whole structure of the model to the plant in question, and enables a series of tables to place further data.</a:t>
            </a:r>
          </a:p>
          <a:p>
            <a:pPr marL="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The button FULL STRUCTURE shows the entire model without restrictions; and the button CLEAR DATA not only executes the same functions as FULL STRUCTURE but also clears all inputs. Nonetheless,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in normal use of the Bow-Tie model, the buttons to be used are START STRUCTURE and RESET STRUCTURE.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37312981"/>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a:xfrm>
            <a:off x="838200" y="5930153"/>
            <a:ext cx="10515600" cy="246810"/>
          </a:xfrm>
        </p:spPr>
        <p:txBody>
          <a:bodyPr>
            <a:normAutofit lnSpcReduction="10000"/>
          </a:bodyPr>
          <a:lstStyle/>
          <a:p>
            <a:pPr marL="0" indent="0" algn="ctr">
              <a:buNone/>
            </a:pPr>
            <a:r>
              <a:rPr lang="en-US" sz="12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Figure. Capture from worksheet </a:t>
            </a:r>
            <a:r>
              <a:rPr lang="en-US" sz="12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Structure</a:t>
            </a:r>
            <a:r>
              <a:rPr lang="en-US" sz="12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endParaRPr lang="en-US" sz="1800" b="1" dirty="0">
              <a:solidFill>
                <a:srgbClr val="0000FF"/>
              </a:solidFill>
            </a:endParaRPr>
          </a:p>
        </p:txBody>
      </p:sp>
      <p:pic>
        <p:nvPicPr>
          <p:cNvPr id="6" name="Picture 5">
            <a:extLst>
              <a:ext uri="{FF2B5EF4-FFF2-40B4-BE49-F238E27FC236}">
                <a16:creationId xmlns:a16="http://schemas.microsoft.com/office/drawing/2014/main" id="{9A7336D3-A5A9-409B-9300-6130EEC94730}"/>
              </a:ext>
            </a:extLst>
          </p:cNvPr>
          <p:cNvPicPr>
            <a:picLocks noChangeAspect="1"/>
          </p:cNvPicPr>
          <p:nvPr/>
        </p:nvPicPr>
        <p:blipFill>
          <a:blip r:embed="rId2"/>
          <a:stretch>
            <a:fillRect/>
          </a:stretch>
        </p:blipFill>
        <p:spPr>
          <a:xfrm>
            <a:off x="2719972" y="1164590"/>
            <a:ext cx="6752055" cy="4705051"/>
          </a:xfrm>
          <a:prstGeom prst="rect">
            <a:avLst/>
          </a:prstGeom>
        </p:spPr>
      </p:pic>
      <p:sp>
        <p:nvSpPr>
          <p:cNvPr id="7" name="Rectangle 6">
            <a:extLst>
              <a:ext uri="{FF2B5EF4-FFF2-40B4-BE49-F238E27FC236}">
                <a16:creationId xmlns:a16="http://schemas.microsoft.com/office/drawing/2014/main" id="{4B631D6D-62D9-4E3C-9ED2-654C6675839E}"/>
              </a:ext>
            </a:extLst>
          </p:cNvPr>
          <p:cNvSpPr/>
          <p:nvPr/>
        </p:nvSpPr>
        <p:spPr>
          <a:xfrm>
            <a:off x="2656093" y="1499017"/>
            <a:ext cx="4612042" cy="820602"/>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8" name="Rectangle 7">
            <a:extLst>
              <a:ext uri="{FF2B5EF4-FFF2-40B4-BE49-F238E27FC236}">
                <a16:creationId xmlns:a16="http://schemas.microsoft.com/office/drawing/2014/main" id="{51276A2A-088B-4C9C-8528-DBD1E6638837}"/>
              </a:ext>
            </a:extLst>
          </p:cNvPr>
          <p:cNvSpPr/>
          <p:nvPr/>
        </p:nvSpPr>
        <p:spPr>
          <a:xfrm>
            <a:off x="2656094" y="2443823"/>
            <a:ext cx="6879812" cy="3116536"/>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9" name="TextBox 8">
            <a:extLst>
              <a:ext uri="{FF2B5EF4-FFF2-40B4-BE49-F238E27FC236}">
                <a16:creationId xmlns:a16="http://schemas.microsoft.com/office/drawing/2014/main" id="{B2DA566F-2144-4A51-B031-9C59D138FDF9}"/>
              </a:ext>
            </a:extLst>
          </p:cNvPr>
          <p:cNvSpPr txBox="1"/>
          <p:nvPr/>
        </p:nvSpPr>
        <p:spPr>
          <a:xfrm>
            <a:off x="774320" y="1755429"/>
            <a:ext cx="1728695" cy="307777"/>
          </a:xfrm>
          <a:prstGeom prst="rect">
            <a:avLst/>
          </a:prstGeom>
          <a:noFill/>
        </p:spPr>
        <p:txBody>
          <a:bodyPr wrap="square" rtlCol="0">
            <a:spAutoFit/>
          </a:bodyPr>
          <a:lstStyle/>
          <a:p>
            <a:pPr algn="ctr"/>
            <a:r>
              <a:rPr lang="en-US" sz="1400" b="1" dirty="0">
                <a:solidFill>
                  <a:srgbClr val="FFC000"/>
                </a:solidFill>
              </a:rPr>
              <a:t>STEPS 1-3</a:t>
            </a:r>
            <a:endParaRPr lang="en-BE" sz="1400" b="1" dirty="0">
              <a:solidFill>
                <a:srgbClr val="FFC000"/>
              </a:solidFill>
            </a:endParaRPr>
          </a:p>
        </p:txBody>
      </p:sp>
    </p:spTree>
    <p:extLst>
      <p:ext uri="{BB962C8B-B14F-4D97-AF65-F5344CB8AC3E}">
        <p14:creationId xmlns:p14="http://schemas.microsoft.com/office/powerpoint/2010/main" val="709400500"/>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p:txBody>
          <a:bodyPr>
            <a:normAutofit/>
          </a:bodyPr>
          <a:lstStyle/>
          <a:p>
            <a:pPr marL="0" indent="0" algn="just">
              <a:buNone/>
            </a:pPr>
            <a:r>
              <a:rPr lang="en-US" sz="1800" b="1" dirty="0">
                <a:solidFill>
                  <a:srgbClr val="0000FF"/>
                </a:solidFill>
              </a:rPr>
              <a:t>STEPS 4-7</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In the worksheet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Inputs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steps 4-6 must be followed. For step 4, the value for the total annual Throughput of the Plant must be charged. Afterwards, for steps 5-6, the Macro Area and each one of its critical points – only in the case of the CP-approach – must be defined from a deployable list.</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In case the necessary options are not included, the user can just overwrite the desired name on these cells.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E160921A-848D-4FA3-9F86-13F0F902D827}"/>
              </a:ext>
            </a:extLst>
          </p:cNvPr>
          <p:cNvPicPr/>
          <p:nvPr/>
        </p:nvPicPr>
        <p:blipFill>
          <a:blip r:embed="rId2"/>
          <a:stretch>
            <a:fillRect/>
          </a:stretch>
        </p:blipFill>
        <p:spPr>
          <a:xfrm>
            <a:off x="1823831" y="3228482"/>
            <a:ext cx="2136775" cy="807720"/>
          </a:xfrm>
          <a:prstGeom prst="rect">
            <a:avLst/>
          </a:prstGeom>
        </p:spPr>
      </p:pic>
      <p:pic>
        <p:nvPicPr>
          <p:cNvPr id="5" name="Picture 4">
            <a:extLst>
              <a:ext uri="{FF2B5EF4-FFF2-40B4-BE49-F238E27FC236}">
                <a16:creationId xmlns:a16="http://schemas.microsoft.com/office/drawing/2014/main" id="{E493E173-3608-440C-80CD-AEF98E02329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68683" y="3228482"/>
            <a:ext cx="5669280" cy="2561590"/>
          </a:xfrm>
          <a:prstGeom prst="rect">
            <a:avLst/>
          </a:prstGeom>
          <a:noFill/>
          <a:ln>
            <a:noFill/>
          </a:ln>
        </p:spPr>
      </p:pic>
      <p:sp>
        <p:nvSpPr>
          <p:cNvPr id="6" name="Content Placeholder 2">
            <a:extLst>
              <a:ext uri="{FF2B5EF4-FFF2-40B4-BE49-F238E27FC236}">
                <a16:creationId xmlns:a16="http://schemas.microsoft.com/office/drawing/2014/main" id="{47BA2EE3-8241-4E0F-931F-58F89556DA6B}"/>
              </a:ext>
            </a:extLst>
          </p:cNvPr>
          <p:cNvSpPr txBox="1">
            <a:spLocks/>
          </p:cNvSpPr>
          <p:nvPr/>
        </p:nvSpPr>
        <p:spPr>
          <a:xfrm>
            <a:off x="838200" y="5930153"/>
            <a:ext cx="10515600" cy="24681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dirty="0">
                <a:solidFill>
                  <a:srgbClr val="262626"/>
                </a:solidFill>
                <a:latin typeface="Calibri" panose="020F0502020204030204" pitchFamily="34" charset="0"/>
                <a:ea typeface="Calibri" panose="020F0502020204030204" pitchFamily="34" charset="0"/>
                <a:cs typeface="Times New Roman" panose="02020603050405020304" pitchFamily="18" charset="0"/>
              </a:rPr>
              <a:t>Figure. Captures from worksheet </a:t>
            </a:r>
            <a:r>
              <a:rPr lang="en-US" sz="1200" i="1" dirty="0">
                <a:solidFill>
                  <a:srgbClr val="262626"/>
                </a:solidFill>
                <a:latin typeface="Calibri" panose="020F0502020204030204" pitchFamily="34" charset="0"/>
                <a:ea typeface="Calibri" panose="020F0502020204030204" pitchFamily="34" charset="0"/>
                <a:cs typeface="Times New Roman" panose="02020603050405020304" pitchFamily="18" charset="0"/>
              </a:rPr>
              <a:t>Inputs</a:t>
            </a:r>
            <a:r>
              <a:rPr lang="en-US" sz="1200" dirty="0">
                <a:solidFill>
                  <a:srgbClr val="262626"/>
                </a:solidFill>
                <a:latin typeface="Calibri" panose="020F0502020204030204" pitchFamily="34" charset="0"/>
                <a:ea typeface="Calibri" panose="020F0502020204030204" pitchFamily="34" charset="0"/>
                <a:cs typeface="Times New Roman" panose="02020603050405020304" pitchFamily="18" charset="0"/>
              </a:rPr>
              <a:t>. Macro Area and critical points definition.</a:t>
            </a:r>
            <a:endParaRPr lang="en-US" sz="1800" b="1" dirty="0">
              <a:solidFill>
                <a:srgbClr val="0000FF"/>
              </a:solidFill>
            </a:endParaRPr>
          </a:p>
        </p:txBody>
      </p:sp>
      <p:sp>
        <p:nvSpPr>
          <p:cNvPr id="7" name="Rectangle 6">
            <a:extLst>
              <a:ext uri="{FF2B5EF4-FFF2-40B4-BE49-F238E27FC236}">
                <a16:creationId xmlns:a16="http://schemas.microsoft.com/office/drawing/2014/main" id="{4B86AB30-A9BB-4506-8990-42B3C01A8292}"/>
              </a:ext>
            </a:extLst>
          </p:cNvPr>
          <p:cNvSpPr/>
          <p:nvPr/>
        </p:nvSpPr>
        <p:spPr>
          <a:xfrm>
            <a:off x="1823831" y="3139558"/>
            <a:ext cx="2196840" cy="981966"/>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8" name="Rectangle 7">
            <a:extLst>
              <a:ext uri="{FF2B5EF4-FFF2-40B4-BE49-F238E27FC236}">
                <a16:creationId xmlns:a16="http://schemas.microsoft.com/office/drawing/2014/main" id="{CBD2FCD4-B06B-4484-8D30-43F8FFC3F355}"/>
              </a:ext>
            </a:extLst>
          </p:cNvPr>
          <p:cNvSpPr/>
          <p:nvPr/>
        </p:nvSpPr>
        <p:spPr>
          <a:xfrm>
            <a:off x="4993303" y="3180451"/>
            <a:ext cx="2893396" cy="981966"/>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
        <p:nvSpPr>
          <p:cNvPr id="9" name="Rectangle 8">
            <a:extLst>
              <a:ext uri="{FF2B5EF4-FFF2-40B4-BE49-F238E27FC236}">
                <a16:creationId xmlns:a16="http://schemas.microsoft.com/office/drawing/2014/main" id="{961865C7-172D-429D-9107-398437D6B5F3}"/>
              </a:ext>
            </a:extLst>
          </p:cNvPr>
          <p:cNvSpPr/>
          <p:nvPr/>
        </p:nvSpPr>
        <p:spPr>
          <a:xfrm>
            <a:off x="8102951" y="3931245"/>
            <a:ext cx="2692049" cy="93984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BE"/>
          </a:p>
        </p:txBody>
      </p:sp>
    </p:spTree>
    <p:extLst>
      <p:ext uri="{BB962C8B-B14F-4D97-AF65-F5344CB8AC3E}">
        <p14:creationId xmlns:p14="http://schemas.microsoft.com/office/powerpoint/2010/main" val="1688883052"/>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p:txBody>
          <a:bodyPr>
            <a:normAutofit/>
          </a:bodyPr>
          <a:lstStyle/>
          <a:p>
            <a:pPr marL="0" indent="0" algn="just">
              <a:buNone/>
            </a:pPr>
            <a:r>
              <a:rPr lang="en-US" sz="1800" b="1" dirty="0">
                <a:solidFill>
                  <a:srgbClr val="0000FF"/>
                </a:solidFill>
              </a:rPr>
              <a:t>STEPS 4-7</a:t>
            </a:r>
          </a:p>
          <a:p>
            <a:pPr marL="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In the next step, the values for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Time</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Spill without Barrier</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and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Throughput Measurement</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must be provided in each Macro Area. Notice that the cells that require an input, initially show a hyphen, “-”. The remaining factors in the table are calculated automatically; i.e., Throughput Annual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AT</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Annual Spill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and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SP</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Content Placeholder 2">
            <a:extLst>
              <a:ext uri="{FF2B5EF4-FFF2-40B4-BE49-F238E27FC236}">
                <a16:creationId xmlns:a16="http://schemas.microsoft.com/office/drawing/2014/main" id="{47BA2EE3-8241-4E0F-931F-58F89556DA6B}"/>
              </a:ext>
            </a:extLst>
          </p:cNvPr>
          <p:cNvSpPr txBox="1">
            <a:spLocks/>
          </p:cNvSpPr>
          <p:nvPr/>
        </p:nvSpPr>
        <p:spPr>
          <a:xfrm>
            <a:off x="838200" y="5930153"/>
            <a:ext cx="10515600" cy="24681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dirty="0">
                <a:solidFill>
                  <a:srgbClr val="262626"/>
                </a:solidFill>
                <a:latin typeface="Calibri" panose="020F0502020204030204" pitchFamily="34" charset="0"/>
                <a:ea typeface="Calibri" panose="020F0502020204030204" pitchFamily="34" charset="0"/>
                <a:cs typeface="Times New Roman" panose="02020603050405020304" pitchFamily="18" charset="0"/>
              </a:rPr>
              <a:t>Figure. Capture from worksheet </a:t>
            </a:r>
            <a:r>
              <a:rPr lang="en-US" sz="1200" i="1" dirty="0">
                <a:solidFill>
                  <a:srgbClr val="262626"/>
                </a:solidFill>
                <a:latin typeface="Calibri" panose="020F0502020204030204" pitchFamily="34" charset="0"/>
                <a:ea typeface="Calibri" panose="020F0502020204030204" pitchFamily="34" charset="0"/>
                <a:cs typeface="Times New Roman" panose="02020603050405020304" pitchFamily="18" charset="0"/>
              </a:rPr>
              <a:t>Inputs</a:t>
            </a:r>
            <a:r>
              <a:rPr lang="en-US" sz="1200" dirty="0">
                <a:solidFill>
                  <a:srgbClr val="262626"/>
                </a:solidFill>
                <a:latin typeface="Calibri" panose="020F0502020204030204" pitchFamily="34" charset="0"/>
                <a:ea typeface="Calibri" panose="020F0502020204030204" pitchFamily="34" charset="0"/>
                <a:cs typeface="Times New Roman" panose="02020603050405020304" pitchFamily="18" charset="0"/>
              </a:rPr>
              <a:t>. Spills quantities and probabilities.</a:t>
            </a:r>
            <a:endParaRPr lang="en-US" sz="1800" b="1" dirty="0">
              <a:solidFill>
                <a:srgbClr val="0000FF"/>
              </a:solidFill>
            </a:endParaRPr>
          </a:p>
        </p:txBody>
      </p:sp>
      <p:pic>
        <p:nvPicPr>
          <p:cNvPr id="7" name="Picture 6">
            <a:extLst>
              <a:ext uri="{FF2B5EF4-FFF2-40B4-BE49-F238E27FC236}">
                <a16:creationId xmlns:a16="http://schemas.microsoft.com/office/drawing/2014/main" id="{5B23F822-DCD9-4D7A-929B-3F1CC646D47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66679" y="2670150"/>
            <a:ext cx="3458642" cy="3260003"/>
          </a:xfrm>
          <a:prstGeom prst="rect">
            <a:avLst/>
          </a:prstGeom>
          <a:noFill/>
          <a:ln>
            <a:noFill/>
          </a:ln>
        </p:spPr>
      </p:pic>
    </p:spTree>
    <p:extLst>
      <p:ext uri="{BB962C8B-B14F-4D97-AF65-F5344CB8AC3E}">
        <p14:creationId xmlns:p14="http://schemas.microsoft.com/office/powerpoint/2010/main" val="4039902142"/>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a:xfrm>
            <a:off x="838200" y="1444752"/>
            <a:ext cx="10515600" cy="4828301"/>
          </a:xfrm>
        </p:spPr>
        <p:txBody>
          <a:bodyPr>
            <a:normAutofit/>
          </a:bodyPr>
          <a:lstStyle/>
          <a:p>
            <a:pPr marL="0" indent="0" algn="just">
              <a:buNone/>
            </a:pPr>
            <a:r>
              <a:rPr lang="en-US" sz="1800" b="1" dirty="0">
                <a:solidFill>
                  <a:srgbClr val="0000FF"/>
                </a:solidFill>
              </a:rPr>
              <a:t>STEPS 8-10</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These steps take place in each one of the worksheets concerning each of the Macro Areas. Depending on whether a certain Macro Area will be approached with the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CP approach</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or the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MA approach</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the corresponding worksheet will be named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CP#</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or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MA#</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respectively. In these worksheets, the key element is the definition of the preventive and mitigating barriers. For the first ones, these can be placed one after the other in series, or they can be in parallel chains of barriers, according to the specifications made in the worksheet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Structure</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For each barrier, there is a table like this one:</a:t>
            </a:r>
          </a:p>
          <a:p>
            <a:pPr marL="0" marR="0" algn="just">
              <a:lnSpc>
                <a:spcPct val="107000"/>
              </a:lnSpc>
              <a:spcBef>
                <a:spcPts val="0"/>
              </a:spcBef>
              <a:spcAft>
                <a:spcPts val="800"/>
              </a:spcAft>
            </a:pPr>
            <a:endParaRPr lang="en-US" sz="1800" dirty="0">
              <a:solidFill>
                <a:srgbClr val="262626"/>
              </a:solidFill>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800"/>
              </a:spcAft>
              <a:buNone/>
            </a:pPr>
            <a:endPar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The top of the table deploys a list where the barrier is set up; if the desired name is not found, the cell can be simply overwritten by any type of entry name.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302CE335-14BB-436C-8338-9A88133100B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04279" y="3657600"/>
            <a:ext cx="1383441" cy="1137390"/>
          </a:xfrm>
          <a:prstGeom prst="rect">
            <a:avLst/>
          </a:prstGeom>
          <a:noFill/>
          <a:ln>
            <a:noFill/>
          </a:ln>
        </p:spPr>
      </p:pic>
      <p:sp>
        <p:nvSpPr>
          <p:cNvPr id="6" name="Content Placeholder 2">
            <a:extLst>
              <a:ext uri="{FF2B5EF4-FFF2-40B4-BE49-F238E27FC236}">
                <a16:creationId xmlns:a16="http://schemas.microsoft.com/office/drawing/2014/main" id="{47BA2EE3-8241-4E0F-931F-58F89556DA6B}"/>
              </a:ext>
            </a:extLst>
          </p:cNvPr>
          <p:cNvSpPr txBox="1">
            <a:spLocks/>
          </p:cNvSpPr>
          <p:nvPr/>
        </p:nvSpPr>
        <p:spPr>
          <a:xfrm>
            <a:off x="838200" y="4881283"/>
            <a:ext cx="10515600" cy="24681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dirty="0">
                <a:solidFill>
                  <a:srgbClr val="262626"/>
                </a:solidFill>
                <a:latin typeface="Calibri" panose="020F0502020204030204" pitchFamily="34" charset="0"/>
                <a:ea typeface="Calibri" panose="020F0502020204030204" pitchFamily="34" charset="0"/>
                <a:cs typeface="Times New Roman" panose="02020603050405020304" pitchFamily="18" charset="0"/>
              </a:rPr>
              <a:t>Figure. Capture from the worksheet CP# or MA#. Table to define a preventive/mitigating barrier.</a:t>
            </a:r>
            <a:endParaRPr lang="en-US" sz="1800" b="1" dirty="0">
              <a:solidFill>
                <a:srgbClr val="0000FF"/>
              </a:solidFill>
            </a:endParaRPr>
          </a:p>
        </p:txBody>
      </p:sp>
    </p:spTree>
    <p:extLst>
      <p:ext uri="{BB962C8B-B14F-4D97-AF65-F5344CB8AC3E}">
        <p14:creationId xmlns:p14="http://schemas.microsoft.com/office/powerpoint/2010/main" val="2093813683"/>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a:xfrm>
            <a:off x="838200" y="1444752"/>
            <a:ext cx="10515600" cy="4828301"/>
          </a:xfrm>
        </p:spPr>
        <p:txBody>
          <a:bodyPr>
            <a:normAutofit fontScale="92500"/>
          </a:bodyPr>
          <a:lstStyle/>
          <a:p>
            <a:pPr marL="0" indent="0" algn="just">
              <a:buNone/>
            </a:pPr>
            <a:r>
              <a:rPr lang="en-US" sz="1800" b="1" dirty="0">
                <a:solidFill>
                  <a:srgbClr val="0000FF"/>
                </a:solidFill>
              </a:rPr>
              <a:t>STEPS 8-10</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Thereafter, once the barriers are in place, a series of coefficients must be defined regarding their properties, providing a quick assessment of the dependability and performance capability of the barrier. The parameters in question are, in the case of dependability (D), reliability (R), and availability (A); and for the performance capacity, effectiveness (E), and independence (I), respectively. For each one of these parameters, a set of coefficients {1,2,3} are available. The criteria to be followed in assigning each of these parameters are: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Reliability</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(R) measures the failure rate of a barrier to perform its intended task. This can be classified as the total number of failures divided by the total uptime of the barrier. 1 = below 89%; 2 = 89-99%; 3 = above 99%.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Availability</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 measures the total uptime of the barrier divided by total downtime to get the percentage of available functional hours [MTBR / (MTBR + MTTR) (hours)]. 1 = below 89%; 2 = 89-99%; 3 = above 99%.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Symbol" panose="05050102010706020507" pitchFamily="18" charset="2"/>
              <a:buChar char=""/>
            </a:pP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Effectiveness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(E) defines the ability of a barrier to avoid pellets spilled or lost passing through it. Hardware; i.e., filters; can be defined by the product specification; i.e., filter efficiency. The effectiveness is given a score of 1 when below 70%, a score of 2 when comprised between 70 and 90 %, and a score of 3 when above 90%. 1 = below 70%; 2 = 70-90%; 3 = above 90%.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800"/>
              </a:spcAft>
              <a:buFont typeface="Symbol" panose="05050102010706020507" pitchFamily="18" charset="2"/>
              <a:buChar char=""/>
            </a:pP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Independency</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(I) defines the promptness and the certainty of the barrier intervention: 1 – manually activated and executed; 2 – manually activated, automatically executed; 3 – automatically activated and executed.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35882696"/>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a:xfrm>
            <a:off x="838200" y="1444752"/>
            <a:ext cx="10515600" cy="4828301"/>
          </a:xfrm>
        </p:spPr>
        <p:txBody>
          <a:bodyPr>
            <a:normAutofit/>
          </a:bodyPr>
          <a:lstStyle/>
          <a:p>
            <a:pPr marL="0" indent="0" algn="just">
              <a:buNone/>
            </a:pPr>
            <a:r>
              <a:rPr lang="en-US" sz="1800" b="1" dirty="0">
                <a:solidFill>
                  <a:srgbClr val="0000FF"/>
                </a:solidFill>
              </a:rPr>
              <a:t>STEPS 8-10</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The effectiveness of a barrier is determined by two main factors: Dependability and Performance Capability. Dependability is determined by the barrier’s Reliability and Availability, each of which is assigned a score in the range [1-3]. The scores are then used to determine the degree of Dependability. On the other hand, Performance Capability relies on the Effectiveness and Independence of a barrier. Based on the scores assigned to these latter factors, the Performance degree is determined.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F4575047-C8DC-4BC1-9735-A8545D60D62C}"/>
              </a:ext>
            </a:extLst>
          </p:cNvPr>
          <p:cNvPicPr/>
          <p:nvPr/>
        </p:nvPicPr>
        <p:blipFill>
          <a:blip r:embed="rId2"/>
          <a:stretch>
            <a:fillRect/>
          </a:stretch>
        </p:blipFill>
        <p:spPr>
          <a:xfrm>
            <a:off x="4276407" y="3429000"/>
            <a:ext cx="3639185" cy="2386330"/>
          </a:xfrm>
          <a:prstGeom prst="rect">
            <a:avLst/>
          </a:prstGeom>
        </p:spPr>
      </p:pic>
    </p:spTree>
    <p:extLst>
      <p:ext uri="{BB962C8B-B14F-4D97-AF65-F5344CB8AC3E}">
        <p14:creationId xmlns:p14="http://schemas.microsoft.com/office/powerpoint/2010/main" val="2388145853"/>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a:xfrm>
            <a:off x="838200" y="1444752"/>
            <a:ext cx="10515600" cy="4828301"/>
          </a:xfrm>
        </p:spPr>
        <p:txBody>
          <a:bodyPr>
            <a:normAutofit lnSpcReduction="10000"/>
          </a:bodyPr>
          <a:lstStyle/>
          <a:p>
            <a:pPr marL="0" indent="0" algn="just">
              <a:buNone/>
            </a:pPr>
            <a:r>
              <a:rPr lang="en-US" sz="1800" b="1" dirty="0">
                <a:solidFill>
                  <a:srgbClr val="0000FF"/>
                </a:solidFill>
              </a:rPr>
              <a:t>STEPS 8-10</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The overall efficiency of a barrier is determined by taking into account two factors: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Dependability</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and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Performance Capability</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These factors are correlated with each other and depend on whether the barrier is preventive or mitigating.</a:t>
            </a:r>
          </a:p>
          <a:p>
            <a:pPr marL="0" marR="0" algn="just">
              <a:lnSpc>
                <a:spcPct val="107000"/>
              </a:lnSpc>
              <a:spcBef>
                <a:spcPts val="0"/>
              </a:spcBef>
              <a:spcAft>
                <a:spcPts val="800"/>
              </a:spcAft>
            </a:pPr>
            <a:endParaRPr lang="en-US" sz="1800" dirty="0">
              <a:solidFill>
                <a:srgbClr val="262626"/>
              </a:solidFill>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solidFill>
                <a:srgbClr val="262626"/>
              </a:solidFill>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Then, a series of calculations are executed based on the information provided. This includes the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Spill after Barriers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SB</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the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Spill Probability after Barriers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SPB</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and after them, a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Reduction Factor</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label is calculated as an evaluation score for the set of preventive barriers put in place.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At this point, the last input demanded by the model is the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Main MA Factor</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which determines the fraction of spills that occur in the main parts of the Macro Area, making the distinction from the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Peripheric Areas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(PA). Once the spills are split into their respective area, the mitigation barriers must be defined, with their respective parameters. After that, the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Loss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of pellets,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Loss Probability</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LP</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and an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MA reduction factor</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are obtained.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a:extLst>
              <a:ext uri="{FF2B5EF4-FFF2-40B4-BE49-F238E27FC236}">
                <a16:creationId xmlns:a16="http://schemas.microsoft.com/office/drawing/2014/main" id="{299022BE-6503-4B1C-872B-86C637A82C45}"/>
              </a:ext>
            </a:extLst>
          </p:cNvPr>
          <p:cNvPicPr/>
          <p:nvPr/>
        </p:nvPicPr>
        <p:blipFill>
          <a:blip r:embed="rId2"/>
          <a:stretch>
            <a:fillRect/>
          </a:stretch>
        </p:blipFill>
        <p:spPr>
          <a:xfrm>
            <a:off x="3489960" y="2670182"/>
            <a:ext cx="5212080" cy="1188720"/>
          </a:xfrm>
          <a:prstGeom prst="rect">
            <a:avLst/>
          </a:prstGeom>
        </p:spPr>
      </p:pic>
    </p:spTree>
    <p:extLst>
      <p:ext uri="{BB962C8B-B14F-4D97-AF65-F5344CB8AC3E}">
        <p14:creationId xmlns:p14="http://schemas.microsoft.com/office/powerpoint/2010/main" val="296429592"/>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a:xfrm>
            <a:off x="838200" y="1444752"/>
            <a:ext cx="10515600" cy="4828301"/>
          </a:xfrm>
        </p:spPr>
        <p:txBody>
          <a:bodyPr>
            <a:normAutofit/>
          </a:bodyPr>
          <a:lstStyle/>
          <a:p>
            <a:pPr marL="0" indent="0" algn="just">
              <a:buNone/>
            </a:pPr>
            <a:r>
              <a:rPr lang="en-US" sz="1800" b="1" dirty="0">
                <a:solidFill>
                  <a:srgbClr val="0000FF"/>
                </a:solidFill>
              </a:rPr>
              <a:t>RESULTS</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In the worksheet of each </a:t>
            </a:r>
            <a:r>
              <a:rPr lang="en-US" sz="1800" dirty="0">
                <a:solidFill>
                  <a:srgbClr val="262626"/>
                </a:solidFill>
                <a:latin typeface="Calibri" panose="020F0502020204030204" pitchFamily="34" charset="0"/>
                <a:ea typeface="Calibri" panose="020F0502020204030204" pitchFamily="34" charset="0"/>
                <a:cs typeface="Times New Roman" panose="02020603050405020304" pitchFamily="18" charset="0"/>
              </a:rPr>
              <a:t>Macro Area, </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after the mitigating barriers, their evaluation and the estimated losses are displayed. Here, the Loss Probability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LP</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and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LOSS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 both expressing a minimum and maximum estimation and Macro Area reduction factor after preventive and mitigating barriers are displayed.</a:t>
            </a:r>
          </a:p>
          <a:p>
            <a:pPr marL="0" marR="0" algn="just">
              <a:lnSpc>
                <a:spcPct val="107000"/>
              </a:lnSpc>
              <a:spcBef>
                <a:spcPts val="0"/>
              </a:spcBef>
              <a:spcAft>
                <a:spcPts val="800"/>
              </a:spcAft>
            </a:pPr>
            <a:endParaRPr lang="en-US" sz="1800" dirty="0">
              <a:solidFill>
                <a:srgbClr val="262626"/>
              </a:solidFill>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solidFill>
                <a:srgbClr val="262626"/>
              </a:solidFill>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A4C37173-C23A-4BCA-A1D7-3F5610F474A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7016"/>
          <a:stretch/>
        </p:blipFill>
        <p:spPr bwMode="auto">
          <a:xfrm>
            <a:off x="4293048" y="2868922"/>
            <a:ext cx="3605903" cy="2280402"/>
          </a:xfrm>
          <a:prstGeom prst="rect">
            <a:avLst/>
          </a:prstGeom>
          <a:noFill/>
          <a:ln>
            <a:noFill/>
          </a:ln>
        </p:spPr>
      </p:pic>
    </p:spTree>
    <p:extLst>
      <p:ext uri="{BB962C8B-B14F-4D97-AF65-F5344CB8AC3E}">
        <p14:creationId xmlns:p14="http://schemas.microsoft.com/office/powerpoint/2010/main" val="719112442"/>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a:xfrm>
            <a:off x="838200" y="1444752"/>
            <a:ext cx="10515600" cy="4828301"/>
          </a:xfrm>
        </p:spPr>
        <p:txBody>
          <a:bodyPr>
            <a:normAutofit/>
          </a:bodyPr>
          <a:lstStyle/>
          <a:p>
            <a:pPr marL="0" indent="0" algn="just">
              <a:buNone/>
            </a:pPr>
            <a:r>
              <a:rPr lang="en-US" sz="1800" b="1" dirty="0">
                <a:solidFill>
                  <a:srgbClr val="0000FF"/>
                </a:solidFill>
              </a:rPr>
              <a:t>RESULTS</a:t>
            </a:r>
          </a:p>
          <a:p>
            <a:pPr marL="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Besides these partial results in each Macro Area, the main results are condensed in tables located in the worksheet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Inputs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next to the values provided for the spills. If the CP-approach is followed, results appear as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SB</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and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LOSS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otherwise, if the MA approach is followed, results appear as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SB*</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and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LOSS*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Lastly, all the results for all the Macro Areas are condensed in the worksheet Analysis. These tables include a summary of the most important estimations the model provides, i.e., the annual spills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per Macro Area, the Spill Probability after Barriers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SPB</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the Loss Probability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LP</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and the Spills after Barriers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SB</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Moreover, the last table calculates the most important factors to evaluate the performance of the whole plant in relation to the pellet losses, as is the case with the relationship between the total spills and the throughput of the plant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AS / T</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and the total amount of pellet loss per unit of throughput (</a:t>
            </a:r>
            <a:r>
              <a:rPr lang="en-US" sz="1800" b="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LOSS / T</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D5EC4AAB-47C8-4E01-995B-F0A1F4F43C2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7711" y="2782219"/>
            <a:ext cx="5796578" cy="1293562"/>
          </a:xfrm>
          <a:prstGeom prst="rect">
            <a:avLst/>
          </a:prstGeom>
          <a:noFill/>
          <a:ln>
            <a:noFill/>
          </a:ln>
        </p:spPr>
      </p:pic>
    </p:spTree>
    <p:extLst>
      <p:ext uri="{BB962C8B-B14F-4D97-AF65-F5344CB8AC3E}">
        <p14:creationId xmlns:p14="http://schemas.microsoft.com/office/powerpoint/2010/main" val="1500634712"/>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907" y="187324"/>
            <a:ext cx="10515600" cy="953769"/>
          </a:xfrm>
        </p:spPr>
        <p:txBody>
          <a:bodyPr>
            <a:noAutofit/>
          </a:bodyPr>
          <a:lstStyle/>
          <a:p>
            <a:pPr algn="ctr"/>
            <a:r>
              <a:rPr lang="en-US" sz="3600" dirty="0">
                <a:latin typeface="Calibri" panose="020F0502020204030204" pitchFamily="34" charset="0"/>
                <a:cs typeface="Calibri" panose="020F0502020204030204" pitchFamily="34" charset="0"/>
              </a:rPr>
              <a:t>Bow-tie implementation</a:t>
            </a:r>
            <a:br>
              <a:rPr lang="en-US" sz="3600" dirty="0">
                <a:latin typeface="Calibri" panose="020F0502020204030204" pitchFamily="34" charset="0"/>
                <a:cs typeface="Calibri" panose="020F0502020204030204" pitchFamily="34" charset="0"/>
              </a:rPr>
            </a:br>
            <a:r>
              <a:rPr lang="en-US" sz="3600" dirty="0">
                <a:latin typeface="Calibri" panose="020F0502020204030204" pitchFamily="34" charset="0"/>
                <a:cs typeface="Calibri" panose="020F0502020204030204" pitchFamily="34" charset="0"/>
              </a:rPr>
              <a:t>and instructions (I)</a:t>
            </a:r>
            <a:endParaRPr lang="en-GB" sz="3600"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801951" y="1578572"/>
            <a:ext cx="10458450" cy="4969867"/>
          </a:xfrm>
        </p:spPr>
        <p:txBody>
          <a:bodyPr>
            <a:normAutofit/>
          </a:bodyPr>
          <a:lstStyle/>
          <a:p>
            <a:pPr>
              <a:lnSpc>
                <a:spcPct val="107000"/>
              </a:lnSpc>
              <a:spcAft>
                <a:spcPts val="800"/>
              </a:spcAft>
            </a:pPr>
            <a:r>
              <a:rPr lang="en-US" sz="2400" dirty="0">
                <a:latin typeface="Calibri" panose="020F0502020204030204" pitchFamily="34" charset="0"/>
                <a:cs typeface="Calibri" panose="020F0502020204030204" pitchFamily="34" charset="0"/>
              </a:rPr>
              <a:t>For the use of this Bow-Tie model template, first and foremost a meticulous assessment of the plant and reading of the guidance must be carried out</a:t>
            </a:r>
          </a:p>
          <a:p>
            <a:pPr>
              <a:lnSpc>
                <a:spcPct val="107000"/>
              </a:lnSpc>
              <a:spcAft>
                <a:spcPts val="800"/>
              </a:spcAft>
            </a:pPr>
            <a:r>
              <a:rPr lang="en-US" sz="2400" dirty="0">
                <a:latin typeface="Calibri" panose="020F0502020204030204" pitchFamily="34" charset="0"/>
                <a:cs typeface="Calibri" panose="020F0502020204030204" pitchFamily="34" charset="0"/>
              </a:rPr>
              <a:t>The bow-tie model for reporting purposes contains a completely automated procedure for data input and calculation</a:t>
            </a:r>
          </a:p>
          <a:p>
            <a:pPr>
              <a:lnSpc>
                <a:spcPct val="107000"/>
              </a:lnSpc>
              <a:spcAft>
                <a:spcPts val="800"/>
              </a:spcAft>
            </a:pPr>
            <a:r>
              <a:rPr lang="en-US" sz="2400" dirty="0">
                <a:latin typeface="Calibri" panose="020F0502020204030204" pitchFamily="34" charset="0"/>
                <a:cs typeface="Calibri" panose="020F0502020204030204" pitchFamily="34" charset="0"/>
              </a:rPr>
              <a:t>The extension of the model is adapted according to the user’s input (macros developed)</a:t>
            </a:r>
          </a:p>
          <a:p>
            <a:pPr>
              <a:lnSpc>
                <a:spcPct val="107000"/>
              </a:lnSpc>
              <a:spcAft>
                <a:spcPts val="800"/>
              </a:spcAft>
            </a:pPr>
            <a:r>
              <a:rPr lang="en-US" sz="2400" dirty="0">
                <a:latin typeface="Calibri" panose="020F0502020204030204" pitchFamily="34" charset="0"/>
                <a:cs typeface="Calibri" panose="020F0502020204030204" pitchFamily="34" charset="0"/>
              </a:rPr>
              <a:t>A full set of instructions (with screenshots and explanation) has been compiled in the “</a:t>
            </a:r>
            <a:r>
              <a:rPr lang="en-US" sz="2400" dirty="0" err="1">
                <a:latin typeface="Calibri" panose="020F0502020204030204" pitchFamily="34" charset="0"/>
                <a:cs typeface="Calibri" panose="020F0502020204030204" pitchFamily="34" charset="0"/>
              </a:rPr>
              <a:t>BowTie</a:t>
            </a:r>
            <a:r>
              <a:rPr lang="en-US" sz="2400" dirty="0">
                <a:latin typeface="Calibri" panose="020F0502020204030204" pitchFamily="34" charset="0"/>
                <a:cs typeface="Calibri" panose="020F0502020204030204" pitchFamily="34" charset="0"/>
              </a:rPr>
              <a:t> Template Instructions”</a:t>
            </a:r>
          </a:p>
          <a:p>
            <a:pPr>
              <a:lnSpc>
                <a:spcPct val="107000"/>
              </a:lnSpc>
              <a:spcAft>
                <a:spcPts val="800"/>
              </a:spcAft>
            </a:pPr>
            <a:r>
              <a:rPr lang="en-US" sz="2400" dirty="0">
                <a:latin typeface="Calibri" panose="020F0502020204030204" pitchFamily="34" charset="0"/>
                <a:cs typeface="Calibri" panose="020F0502020204030204" pitchFamily="34" charset="0"/>
              </a:rPr>
              <a:t>Several examples were also created in the </a:t>
            </a:r>
            <a:r>
              <a:rPr lang="en-US" sz="2400" dirty="0" err="1">
                <a:latin typeface="Calibri" panose="020F0502020204030204" pitchFamily="34" charset="0"/>
                <a:cs typeface="Calibri" panose="020F0502020204030204" pitchFamily="34" charset="0"/>
              </a:rPr>
              <a:t>BowTie</a:t>
            </a:r>
            <a:r>
              <a:rPr lang="en-US" sz="2400" dirty="0">
                <a:latin typeface="Calibri" panose="020F0502020204030204" pitchFamily="34" charset="0"/>
                <a:cs typeface="Calibri" panose="020F0502020204030204" pitchFamily="34" charset="0"/>
              </a:rPr>
              <a:t> Model package</a:t>
            </a:r>
          </a:p>
          <a:p>
            <a:pPr>
              <a:lnSpc>
                <a:spcPct val="107000"/>
              </a:lnSpc>
              <a:spcAft>
                <a:spcPts val="800"/>
              </a:spcAft>
            </a:pPr>
            <a:endParaRPr lang="en-US" sz="1900" dirty="0"/>
          </a:p>
          <a:p>
            <a:pPr lvl="1" algn="just">
              <a:lnSpc>
                <a:spcPct val="107000"/>
              </a:lnSpc>
              <a:spcAft>
                <a:spcPts val="800"/>
              </a:spcAft>
            </a:pPr>
            <a:endParaRPr lang="en-US" sz="1900" dirty="0"/>
          </a:p>
          <a:p>
            <a:pPr lvl="1" algn="just">
              <a:lnSpc>
                <a:spcPct val="107000"/>
              </a:lnSpc>
              <a:spcAft>
                <a:spcPts val="800"/>
              </a:spcAft>
            </a:pPr>
            <a:endParaRPr lang="en-US" sz="1334" dirty="0"/>
          </a:p>
          <a:p>
            <a:pPr algn="just">
              <a:lnSpc>
                <a:spcPct val="107000"/>
              </a:lnSpc>
              <a:spcAft>
                <a:spcPts val="800"/>
              </a:spcAft>
            </a:pPr>
            <a:endParaRPr lang="en-GB" dirty="0"/>
          </a:p>
          <a:p>
            <a:pPr lvl="2"/>
            <a:endParaRPr lang="en-GB" dirty="0"/>
          </a:p>
        </p:txBody>
      </p:sp>
      <p:sp>
        <p:nvSpPr>
          <p:cNvPr id="4" name="Slide Number Placeholder 3"/>
          <p:cNvSpPr>
            <a:spLocks noGrp="1"/>
          </p:cNvSpPr>
          <p:nvPr>
            <p:ph type="sldNum" sz="quarter" idx="10"/>
          </p:nvPr>
        </p:nvSpPr>
        <p:spPr bwMode="auto">
          <a:xfrm>
            <a:off x="9139767" y="6548439"/>
            <a:ext cx="2537884" cy="122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800" kern="1200">
                <a:solidFill>
                  <a:schemeClr val="tx1"/>
                </a:solidFill>
                <a:latin typeface="Arial" charset="0"/>
                <a:ea typeface="+mn-ea"/>
                <a:cs typeface="+mn-cs"/>
              </a:defRPr>
            </a:lvl1pPr>
            <a:lvl2pPr marL="457200" algn="l" rtl="0" fontAlgn="base">
              <a:spcBef>
                <a:spcPct val="0"/>
              </a:spcBef>
              <a:spcAft>
                <a:spcPct val="0"/>
              </a:spcAft>
              <a:defRPr sz="800" kern="1200">
                <a:solidFill>
                  <a:schemeClr val="tx1"/>
                </a:solidFill>
                <a:latin typeface="Arial" charset="0"/>
                <a:ea typeface="+mn-ea"/>
                <a:cs typeface="+mn-cs"/>
              </a:defRPr>
            </a:lvl2pPr>
            <a:lvl3pPr marL="914400" algn="l" rtl="0" fontAlgn="base">
              <a:spcBef>
                <a:spcPct val="0"/>
              </a:spcBef>
              <a:spcAft>
                <a:spcPct val="0"/>
              </a:spcAft>
              <a:defRPr sz="800" kern="1200">
                <a:solidFill>
                  <a:schemeClr val="tx1"/>
                </a:solidFill>
                <a:latin typeface="Arial" charset="0"/>
                <a:ea typeface="+mn-ea"/>
                <a:cs typeface="+mn-cs"/>
              </a:defRPr>
            </a:lvl3pPr>
            <a:lvl4pPr marL="1371600" algn="l" rtl="0" fontAlgn="base">
              <a:spcBef>
                <a:spcPct val="0"/>
              </a:spcBef>
              <a:spcAft>
                <a:spcPct val="0"/>
              </a:spcAft>
              <a:defRPr sz="800" kern="1200">
                <a:solidFill>
                  <a:schemeClr val="tx1"/>
                </a:solidFill>
                <a:latin typeface="Arial" charset="0"/>
                <a:ea typeface="+mn-ea"/>
                <a:cs typeface="+mn-cs"/>
              </a:defRPr>
            </a:lvl4pPr>
            <a:lvl5pPr marL="1828800" algn="l" rtl="0" fontAlgn="base">
              <a:spcBef>
                <a:spcPct val="0"/>
              </a:spcBef>
              <a:spcAft>
                <a:spcPct val="0"/>
              </a:spcAft>
              <a:defRPr sz="800" kern="1200">
                <a:solidFill>
                  <a:schemeClr val="tx1"/>
                </a:solidFill>
                <a:latin typeface="Arial" charset="0"/>
                <a:ea typeface="+mn-ea"/>
                <a:cs typeface="+mn-cs"/>
              </a:defRPr>
            </a:lvl5pPr>
            <a:lvl6pPr marL="2286000" algn="l" defTabSz="914400" rtl="0" eaLnBrk="1" latinLnBrk="0" hangingPunct="1">
              <a:defRPr sz="800" kern="1200">
                <a:solidFill>
                  <a:schemeClr val="tx1"/>
                </a:solidFill>
                <a:latin typeface="Arial" charset="0"/>
                <a:ea typeface="+mn-ea"/>
                <a:cs typeface="+mn-cs"/>
              </a:defRPr>
            </a:lvl6pPr>
            <a:lvl7pPr marL="2743200" algn="l" defTabSz="914400" rtl="0" eaLnBrk="1" latinLnBrk="0" hangingPunct="1">
              <a:defRPr sz="800" kern="1200">
                <a:solidFill>
                  <a:schemeClr val="tx1"/>
                </a:solidFill>
                <a:latin typeface="Arial" charset="0"/>
                <a:ea typeface="+mn-ea"/>
                <a:cs typeface="+mn-cs"/>
              </a:defRPr>
            </a:lvl7pPr>
            <a:lvl8pPr marL="3200400" algn="l" defTabSz="914400" rtl="0" eaLnBrk="1" latinLnBrk="0" hangingPunct="1">
              <a:defRPr sz="800" kern="1200">
                <a:solidFill>
                  <a:schemeClr val="tx1"/>
                </a:solidFill>
                <a:latin typeface="Arial" charset="0"/>
                <a:ea typeface="+mn-ea"/>
                <a:cs typeface="+mn-cs"/>
              </a:defRPr>
            </a:lvl8pPr>
            <a:lvl9pPr marL="3657600" algn="l" defTabSz="914400" rtl="0" eaLnBrk="1" latinLnBrk="0" hangingPunct="1">
              <a:defRPr sz="800" kern="1200">
                <a:solidFill>
                  <a:schemeClr val="tx1"/>
                </a:solidFill>
                <a:latin typeface="Arial"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DF0FD54-0170-475A-8D81-08B1CAB3023E}" type="slidenum">
              <a:rPr kumimoji="0" lang="en-GB" sz="8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GB" sz="8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268240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a:xfrm>
            <a:off x="838200" y="1444752"/>
            <a:ext cx="10515600" cy="4828301"/>
          </a:xfrm>
        </p:spPr>
        <p:txBody>
          <a:bodyPr>
            <a:normAutofit/>
          </a:bodyPr>
          <a:lstStyle/>
          <a:p>
            <a:pPr marL="0" indent="0" algn="just">
              <a:buNone/>
            </a:pPr>
            <a:r>
              <a:rPr lang="en-US" sz="1800" b="1" dirty="0">
                <a:solidFill>
                  <a:srgbClr val="0000FF"/>
                </a:solidFill>
              </a:rPr>
              <a:t>RESULTS</a:t>
            </a:r>
          </a:p>
        </p:txBody>
      </p:sp>
      <p:pic>
        <p:nvPicPr>
          <p:cNvPr id="5" name="Picture 4">
            <a:extLst>
              <a:ext uri="{FF2B5EF4-FFF2-40B4-BE49-F238E27FC236}">
                <a16:creationId xmlns:a16="http://schemas.microsoft.com/office/drawing/2014/main" id="{3ADD5816-B28E-4E08-8BE4-10E2ECCB3F3E}"/>
              </a:ext>
            </a:extLst>
          </p:cNvPr>
          <p:cNvPicPr>
            <a:picLocks noChangeAspect="1"/>
          </p:cNvPicPr>
          <p:nvPr/>
        </p:nvPicPr>
        <p:blipFill>
          <a:blip r:embed="rId2"/>
          <a:stretch>
            <a:fillRect/>
          </a:stretch>
        </p:blipFill>
        <p:spPr>
          <a:xfrm>
            <a:off x="1769751" y="1882484"/>
            <a:ext cx="8652498" cy="3952836"/>
          </a:xfrm>
          <a:prstGeom prst="rect">
            <a:avLst/>
          </a:prstGeom>
        </p:spPr>
      </p:pic>
      <p:sp>
        <p:nvSpPr>
          <p:cNvPr id="10" name="Content Placeholder 2">
            <a:extLst>
              <a:ext uri="{FF2B5EF4-FFF2-40B4-BE49-F238E27FC236}">
                <a16:creationId xmlns:a16="http://schemas.microsoft.com/office/drawing/2014/main" id="{6818BD36-1CCC-444B-AF32-0FA90E73AC6B}"/>
              </a:ext>
            </a:extLst>
          </p:cNvPr>
          <p:cNvSpPr txBox="1">
            <a:spLocks/>
          </p:cNvSpPr>
          <p:nvPr/>
        </p:nvSpPr>
        <p:spPr>
          <a:xfrm>
            <a:off x="838200" y="5930153"/>
            <a:ext cx="10515600" cy="24681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dirty="0">
                <a:solidFill>
                  <a:srgbClr val="262626"/>
                </a:solidFill>
                <a:latin typeface="Calibri" panose="020F0502020204030204" pitchFamily="34" charset="0"/>
                <a:ea typeface="Calibri" panose="020F0502020204030204" pitchFamily="34" charset="0"/>
                <a:cs typeface="Times New Roman" panose="02020603050405020304" pitchFamily="18" charset="0"/>
              </a:rPr>
              <a:t>Figure. Capture from worksheet </a:t>
            </a:r>
            <a:r>
              <a:rPr lang="en-US" sz="1200" i="1" dirty="0">
                <a:solidFill>
                  <a:srgbClr val="262626"/>
                </a:solidFill>
                <a:latin typeface="Calibri" panose="020F0502020204030204" pitchFamily="34" charset="0"/>
                <a:ea typeface="Calibri" panose="020F0502020204030204" pitchFamily="34" charset="0"/>
                <a:cs typeface="Times New Roman" panose="02020603050405020304" pitchFamily="18" charset="0"/>
              </a:rPr>
              <a:t>Analysis</a:t>
            </a:r>
            <a:r>
              <a:rPr lang="en-US" sz="1200" dirty="0">
                <a:solidFill>
                  <a:srgbClr val="262626"/>
                </a:solidFill>
                <a:latin typeface="Calibri" panose="020F0502020204030204" pitchFamily="34" charset="0"/>
                <a:ea typeface="Calibri" panose="020F0502020204030204" pitchFamily="34" charset="0"/>
                <a:cs typeface="Times New Roman" panose="02020603050405020304" pitchFamily="18" charset="0"/>
              </a:rPr>
              <a:t>.</a:t>
            </a:r>
            <a:endParaRPr lang="en-US" sz="1800" b="1" dirty="0">
              <a:solidFill>
                <a:srgbClr val="0000FF"/>
              </a:solidFill>
            </a:endParaRPr>
          </a:p>
        </p:txBody>
      </p:sp>
    </p:spTree>
    <p:extLst>
      <p:ext uri="{BB962C8B-B14F-4D97-AF65-F5344CB8AC3E}">
        <p14:creationId xmlns:p14="http://schemas.microsoft.com/office/powerpoint/2010/main" val="4017851536"/>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(approaches to reporting)</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a:xfrm>
            <a:off x="838200" y="1444752"/>
            <a:ext cx="10515600" cy="4828301"/>
          </a:xfrm>
        </p:spPr>
        <p:txBody>
          <a:bodyPr>
            <a:normAutofit/>
          </a:bodyPr>
          <a:lstStyle/>
          <a:p>
            <a:pPr marL="0" indent="0" algn="just">
              <a:buNone/>
            </a:pPr>
            <a:r>
              <a:rPr lang="en-US" sz="1800" b="1" dirty="0">
                <a:solidFill>
                  <a:srgbClr val="0000FF"/>
                </a:solidFill>
              </a:rPr>
              <a:t>APPROACHES TO REPORTING </a:t>
            </a:r>
            <a:r>
              <a:rPr lang="en-US" sz="1800" dirty="0">
                <a:solidFill>
                  <a:srgbClr val="0000FF"/>
                </a:solidFill>
              </a:rPr>
              <a:t>(decision-making three)</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Depending on the information available, the user must decide which version of the model to use. </a:t>
            </a:r>
            <a:r>
              <a:rPr lang="en-US" sz="1800" b="1"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The most important part of the inputs is the information about the quantity of spills or material collected at the barriers</a:t>
            </a:r>
            <a:r>
              <a:rPr lang="en-US" sz="1800"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 This information is going to be crucial at the time of choosing a model. </a:t>
            </a:r>
            <a:r>
              <a:rPr lang="en-US" sz="1800" b="1"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The four possibilities for spills quantities information are: </a:t>
            </a:r>
            <a:r>
              <a:rPr lang="en-US" sz="1800"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the </a:t>
            </a:r>
            <a:r>
              <a:rPr lang="en-US" sz="1800" b="1"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Annual Spills</a:t>
            </a:r>
            <a:r>
              <a:rPr lang="en-US" sz="1800"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a:t>
            </a:r>
            <a:r>
              <a:rPr lang="en-US" sz="1800" b="1"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the </a:t>
            </a:r>
            <a:r>
              <a:rPr lang="en-US" sz="1800" b="1"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Collected material at Preventive Barriers (CPB)</a:t>
            </a:r>
            <a:r>
              <a:rPr lang="en-US" sz="1800"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a:t>
            </a:r>
            <a:r>
              <a:rPr lang="en-US" sz="1800" b="1"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the</a:t>
            </a:r>
            <a:r>
              <a:rPr lang="en-US" sz="1800" b="1"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 Collected material at Mitigating Barriers (CMB)</a:t>
            </a:r>
            <a:r>
              <a:rPr lang="en-US" sz="1800"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 and the </a:t>
            </a:r>
            <a:r>
              <a:rPr lang="en-US" sz="1800" b="1"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Disposed and Recycled material (DR).</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In all the cases, the mitigation barriers are required to be fully defined and in place, no matter the model version, these barriers are a key component of the model and must be defined for each of the macro areas. </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Calibri" panose="020F0502020204030204" pitchFamily="34" charset="0"/>
              </a:rPr>
              <a:t>For the case that the inputs are the Annual Spills, the preventive barriers must be totally defined, and the Risk Assessment Model is the choice to follow. For the Collected material at PB, it is also required to provide an average efficiency of this set of barriers in each macro area, and the Reporting Model Case I is the corresponding choice. For the case of Collected material at Mitigating Barriers (CMB), the choice is the Reporting Model Case II. Lastly, if the input data is the Disposed and Recycled material (DR), the version to use is the Reporting Model Case III.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72319087"/>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D7032E1B-DA81-44A9-B987-87912B02B3D9}"/>
              </a:ext>
            </a:extLst>
          </p:cNvPr>
          <p:cNvSpPr>
            <a:spLocks noGrp="1"/>
          </p:cNvSpPr>
          <p:nvPr>
            <p:ph idx="1"/>
          </p:nvPr>
        </p:nvSpPr>
        <p:spPr>
          <a:xfrm>
            <a:off x="838200" y="1444752"/>
            <a:ext cx="10515600" cy="4828301"/>
          </a:xfrm>
        </p:spPr>
        <p:txBody>
          <a:bodyPr>
            <a:normAutofit/>
          </a:bodyPr>
          <a:lstStyle/>
          <a:p>
            <a:pPr marL="0" indent="0" algn="just">
              <a:buNone/>
            </a:pPr>
            <a:r>
              <a:rPr lang="en-US" sz="1800" b="1" dirty="0">
                <a:solidFill>
                  <a:srgbClr val="0000FF"/>
                </a:solidFill>
              </a:rPr>
              <a:t>APPROACHES TO REPORTING </a:t>
            </a:r>
            <a:r>
              <a:rPr lang="en-US" sz="1800" dirty="0">
                <a:solidFill>
                  <a:srgbClr val="0000FF"/>
                </a:solidFill>
              </a:rPr>
              <a:t>(decision-making three)</a:t>
            </a:r>
          </a:p>
        </p:txBody>
      </p:sp>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(approaches to reporting)</a:t>
            </a:r>
            <a:endParaRPr lang="en-BE" sz="3200" dirty="0"/>
          </a:p>
        </p:txBody>
      </p:sp>
      <p:pic>
        <p:nvPicPr>
          <p:cNvPr id="6" name="Picture 5">
            <a:extLst>
              <a:ext uri="{FF2B5EF4-FFF2-40B4-BE49-F238E27FC236}">
                <a16:creationId xmlns:a16="http://schemas.microsoft.com/office/drawing/2014/main" id="{5992E611-E96D-49F0-84ED-19EC77D829B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56131" y="2166972"/>
            <a:ext cx="5079737" cy="3246276"/>
          </a:xfrm>
          <a:prstGeom prst="rect">
            <a:avLst/>
          </a:prstGeom>
          <a:noFill/>
          <a:ln>
            <a:noFill/>
          </a:ln>
        </p:spPr>
      </p:pic>
    </p:spTree>
    <p:extLst>
      <p:ext uri="{BB962C8B-B14F-4D97-AF65-F5344CB8AC3E}">
        <p14:creationId xmlns:p14="http://schemas.microsoft.com/office/powerpoint/2010/main" val="2416654658"/>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65B25-E2C8-4E9E-93AD-621EA9A1A5ED}"/>
              </a:ext>
            </a:extLst>
          </p:cNvPr>
          <p:cNvSpPr>
            <a:spLocks noGrp="1"/>
          </p:cNvSpPr>
          <p:nvPr>
            <p:ph type="title"/>
          </p:nvPr>
        </p:nvSpPr>
        <p:spPr>
          <a:xfrm>
            <a:off x="491971" y="204152"/>
            <a:ext cx="10515600" cy="953769"/>
          </a:xfrm>
        </p:spPr>
        <p:txBody>
          <a:bodyPr>
            <a:noAutofit/>
          </a:bodyPr>
          <a:lstStyle/>
          <a:p>
            <a:r>
              <a:rPr lang="fr-BE" sz="3600" dirty="0" err="1">
                <a:solidFill>
                  <a:srgbClr val="0065BD"/>
                </a:solidFill>
              </a:rPr>
              <a:t>Evaluating</a:t>
            </a:r>
            <a:r>
              <a:rPr lang="fr-BE" sz="3600" dirty="0">
                <a:solidFill>
                  <a:srgbClr val="0065BD"/>
                </a:solidFill>
              </a:rPr>
              <a:t> operating </a:t>
            </a:r>
            <a:r>
              <a:rPr lang="fr-BE" sz="3600" dirty="0" err="1">
                <a:solidFill>
                  <a:srgbClr val="0065BD"/>
                </a:solidFill>
              </a:rPr>
              <a:t>losses</a:t>
            </a:r>
            <a:r>
              <a:rPr lang="fr-BE" sz="3600" dirty="0">
                <a:solidFill>
                  <a:srgbClr val="0065BD"/>
                </a:solidFill>
              </a:rPr>
              <a:t>: </a:t>
            </a:r>
            <a:r>
              <a:rPr lang="fr-BE" sz="3600" dirty="0" err="1">
                <a:solidFill>
                  <a:srgbClr val="0065BD"/>
                </a:solidFill>
              </a:rPr>
              <a:t>approaches</a:t>
            </a:r>
            <a:r>
              <a:rPr lang="fr-BE" sz="3600" dirty="0">
                <a:solidFill>
                  <a:srgbClr val="0065BD"/>
                </a:solidFill>
              </a:rPr>
              <a:t> </a:t>
            </a:r>
            <a:r>
              <a:rPr lang="fr-BE" sz="3600" dirty="0" err="1">
                <a:solidFill>
                  <a:srgbClr val="0065BD"/>
                </a:solidFill>
              </a:rPr>
              <a:t>based</a:t>
            </a:r>
            <a:r>
              <a:rPr lang="fr-BE" sz="3600" dirty="0">
                <a:solidFill>
                  <a:srgbClr val="0065BD"/>
                </a:solidFill>
              </a:rPr>
              <a:t> on </a:t>
            </a:r>
            <a:r>
              <a:rPr lang="fr-BE" sz="3600" dirty="0" err="1">
                <a:solidFill>
                  <a:srgbClr val="0065BD"/>
                </a:solidFill>
              </a:rPr>
              <a:t>available</a:t>
            </a:r>
            <a:r>
              <a:rPr lang="fr-BE" sz="3600" dirty="0">
                <a:solidFill>
                  <a:srgbClr val="0065BD"/>
                </a:solidFill>
              </a:rPr>
              <a:t> input data/plant </a:t>
            </a:r>
            <a:r>
              <a:rPr lang="fr-BE" sz="3600" dirty="0" err="1">
                <a:solidFill>
                  <a:srgbClr val="0065BD"/>
                </a:solidFill>
              </a:rPr>
              <a:t>layout</a:t>
            </a:r>
            <a:r>
              <a:rPr lang="fr-BE" sz="3600" dirty="0">
                <a:solidFill>
                  <a:srgbClr val="0065BD"/>
                </a:solidFill>
              </a:rPr>
              <a:t> (1/3)</a:t>
            </a:r>
          </a:p>
        </p:txBody>
      </p:sp>
      <p:sp>
        <p:nvSpPr>
          <p:cNvPr id="11" name="Content Placeholder 10">
            <a:extLst>
              <a:ext uri="{FF2B5EF4-FFF2-40B4-BE49-F238E27FC236}">
                <a16:creationId xmlns:a16="http://schemas.microsoft.com/office/drawing/2014/main" id="{F6D8F659-93DA-486B-BF7D-B1EFD90D57E7}"/>
              </a:ext>
            </a:extLst>
          </p:cNvPr>
          <p:cNvSpPr>
            <a:spLocks noGrp="1"/>
          </p:cNvSpPr>
          <p:nvPr>
            <p:ph idx="1"/>
          </p:nvPr>
        </p:nvSpPr>
        <p:spPr/>
        <p:txBody>
          <a:bodyPr/>
          <a:lstStyle/>
          <a:p>
            <a:pPr marL="285750" indent="-285750">
              <a:buFont typeface="Arial" panose="020B0604020202020204" pitchFamily="34" charset="0"/>
              <a:buChar char="•"/>
            </a:pPr>
            <a:r>
              <a:rPr lang="fr-BE" sz="2000" dirty="0" err="1"/>
              <a:t>Tiered</a:t>
            </a:r>
            <a:r>
              <a:rPr lang="fr-BE" sz="2000" dirty="0"/>
              <a:t> </a:t>
            </a:r>
            <a:r>
              <a:rPr lang="fr-BE" sz="2000" dirty="0" err="1"/>
              <a:t>approach</a:t>
            </a:r>
            <a:r>
              <a:rPr lang="fr-BE" sz="2000" dirty="0"/>
              <a:t>:</a:t>
            </a:r>
          </a:p>
          <a:p>
            <a:pPr marL="285750" indent="-285750">
              <a:buFont typeface="Arial" panose="020B0604020202020204" pitchFamily="34" charset="0"/>
              <a:buChar char="•"/>
            </a:pPr>
            <a:r>
              <a:rPr lang="fr-BE" sz="2000" dirty="0" err="1"/>
              <a:t>Approaches</a:t>
            </a:r>
            <a:r>
              <a:rPr lang="fr-BE" sz="2000" dirty="0"/>
              <a:t> 1-3 – </a:t>
            </a:r>
            <a:r>
              <a:rPr lang="fr-BE" sz="2000" dirty="0" err="1"/>
              <a:t>simplified</a:t>
            </a:r>
            <a:r>
              <a:rPr lang="fr-BE" sz="2000" dirty="0"/>
              <a:t> input – </a:t>
            </a:r>
            <a:r>
              <a:rPr lang="fr-BE" sz="2000" dirty="0" err="1"/>
              <a:t>worst</a:t>
            </a:r>
            <a:r>
              <a:rPr lang="fr-BE" sz="2000" dirty="0"/>
              <a:t> case </a:t>
            </a:r>
            <a:r>
              <a:rPr lang="fr-BE" sz="2000" dirty="0" err="1"/>
              <a:t>estimates</a:t>
            </a:r>
            <a:endParaRPr lang="fr-BE" sz="2000" dirty="0"/>
          </a:p>
          <a:p>
            <a:endParaRPr lang="fr-BE" dirty="0"/>
          </a:p>
        </p:txBody>
      </p:sp>
      <p:graphicFrame>
        <p:nvGraphicFramePr>
          <p:cNvPr id="12" name="Content Placeholder 3">
            <a:extLst>
              <a:ext uri="{FF2B5EF4-FFF2-40B4-BE49-F238E27FC236}">
                <a16:creationId xmlns:a16="http://schemas.microsoft.com/office/drawing/2014/main" id="{5BA476E0-AB15-48CE-B62E-E9C8304F705B}"/>
              </a:ext>
            </a:extLst>
          </p:cNvPr>
          <p:cNvGraphicFramePr>
            <a:graphicFrameLocks/>
          </p:cNvGraphicFramePr>
          <p:nvPr/>
        </p:nvGraphicFramePr>
        <p:xfrm>
          <a:off x="1847528" y="2397611"/>
          <a:ext cx="8496944" cy="3315810"/>
        </p:xfrm>
        <a:graphic>
          <a:graphicData uri="http://schemas.openxmlformats.org/drawingml/2006/table">
            <a:tbl>
              <a:tblPr firstRow="1" firstCol="1" bandRow="1">
                <a:tableStyleId>{5940675A-B579-460E-94D1-54222C63F5DA}</a:tableStyleId>
              </a:tblPr>
              <a:tblGrid>
                <a:gridCol w="7080786">
                  <a:extLst>
                    <a:ext uri="{9D8B030D-6E8A-4147-A177-3AD203B41FA5}">
                      <a16:colId xmlns:a16="http://schemas.microsoft.com/office/drawing/2014/main" val="2920927044"/>
                    </a:ext>
                  </a:extLst>
                </a:gridCol>
                <a:gridCol w="1416158">
                  <a:extLst>
                    <a:ext uri="{9D8B030D-6E8A-4147-A177-3AD203B41FA5}">
                      <a16:colId xmlns:a16="http://schemas.microsoft.com/office/drawing/2014/main" val="2406680978"/>
                    </a:ext>
                  </a:extLst>
                </a:gridCol>
              </a:tblGrid>
              <a:tr h="540322">
                <a:tc>
                  <a:txBody>
                    <a:bodyPr/>
                    <a:lstStyle/>
                    <a:p>
                      <a:pPr algn="just">
                        <a:lnSpc>
                          <a:spcPct val="107000"/>
                        </a:lnSpc>
                        <a:spcAft>
                          <a:spcPts val="0"/>
                        </a:spcAft>
                      </a:pPr>
                      <a:r>
                        <a:rPr lang="en-US" sz="1800" b="1" dirty="0">
                          <a:effectLst/>
                        </a:rPr>
                        <a:t>Starting point</a:t>
                      </a:r>
                      <a:endParaRPr lang="fr-BE" sz="18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85000"/>
                      </a:schemeClr>
                    </a:solidFill>
                  </a:tcPr>
                </a:tc>
                <a:tc>
                  <a:txBody>
                    <a:bodyPr/>
                    <a:lstStyle/>
                    <a:p>
                      <a:pPr algn="ctr">
                        <a:lnSpc>
                          <a:spcPct val="107000"/>
                        </a:lnSpc>
                        <a:spcAft>
                          <a:spcPts val="0"/>
                        </a:spcAft>
                      </a:pPr>
                      <a:r>
                        <a:rPr lang="fr-BE" sz="1800" b="1" dirty="0">
                          <a:effectLst/>
                        </a:rPr>
                        <a:t>Tier </a:t>
                      </a:r>
                      <a:endParaRPr lang="fr-BE" sz="18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bg1">
                        <a:lumMod val="85000"/>
                      </a:schemeClr>
                    </a:solidFill>
                  </a:tcPr>
                </a:tc>
                <a:extLst>
                  <a:ext uri="{0D108BD9-81ED-4DB2-BD59-A6C34878D82A}">
                    <a16:rowId xmlns:a16="http://schemas.microsoft.com/office/drawing/2014/main" val="979949786"/>
                  </a:ext>
                </a:extLst>
              </a:tr>
              <a:tr h="679548">
                <a:tc>
                  <a:txBody>
                    <a:bodyPr/>
                    <a:lstStyle/>
                    <a:p>
                      <a:pPr algn="just">
                        <a:lnSpc>
                          <a:spcPct val="107000"/>
                        </a:lnSpc>
                        <a:spcAft>
                          <a:spcPts val="0"/>
                        </a:spcAft>
                      </a:pPr>
                      <a:r>
                        <a:rPr lang="en-US" sz="1800" dirty="0">
                          <a:effectLst/>
                        </a:rPr>
                        <a:t>Approach 1: Pellets sent to recycling/waste management</a:t>
                      </a:r>
                      <a:endParaRPr lang="fr-BE" sz="1800" dirty="0">
                        <a:effectLst/>
                        <a:latin typeface="Arial" panose="020B0604020202020204" pitchFamily="34" charset="0"/>
                        <a:ea typeface="Calibri" panose="020F0502020204030204" pitchFamily="34" charset="0"/>
                        <a:cs typeface="Times New Roman" panose="02020603050405020304" pitchFamily="18" charset="0"/>
                      </a:endParaRPr>
                    </a:p>
                  </a:txBody>
                  <a:tcPr marL="72000" marR="72000" marT="0" marB="0" anchor="ctr"/>
                </a:tc>
                <a:tc>
                  <a:txBody>
                    <a:bodyPr/>
                    <a:lstStyle/>
                    <a:p>
                      <a:pPr algn="ctr">
                        <a:lnSpc>
                          <a:spcPct val="107000"/>
                        </a:lnSpc>
                        <a:spcAft>
                          <a:spcPts val="0"/>
                        </a:spcAft>
                      </a:pPr>
                      <a:r>
                        <a:rPr lang="fr-BE" sz="1800" dirty="0">
                          <a:effectLst/>
                        </a:rPr>
                        <a:t>1</a:t>
                      </a:r>
                      <a:endParaRPr lang="fr-BE" sz="1800" dirty="0">
                        <a:effectLst/>
                        <a:latin typeface="Arial" panose="020B0604020202020204" pitchFamily="34" charset="0"/>
                        <a:ea typeface="Calibri" panose="020F0502020204030204" pitchFamily="34" charset="0"/>
                        <a:cs typeface="Times New Roman" panose="02020603050405020304" pitchFamily="18" charset="0"/>
                      </a:endParaRPr>
                    </a:p>
                  </a:txBody>
                  <a:tcPr marL="72000" marR="72000" marT="0" marB="0" anchor="ctr"/>
                </a:tc>
                <a:extLst>
                  <a:ext uri="{0D108BD9-81ED-4DB2-BD59-A6C34878D82A}">
                    <a16:rowId xmlns:a16="http://schemas.microsoft.com/office/drawing/2014/main" val="2023258545"/>
                  </a:ext>
                </a:extLst>
              </a:tr>
              <a:tr h="628685">
                <a:tc>
                  <a:txBody>
                    <a:bodyPr/>
                    <a:lstStyle/>
                    <a:p>
                      <a:pPr algn="just">
                        <a:lnSpc>
                          <a:spcPct val="107000"/>
                        </a:lnSpc>
                        <a:spcAft>
                          <a:spcPts val="0"/>
                        </a:spcAft>
                      </a:pPr>
                      <a:r>
                        <a:rPr lang="en-US" sz="1800" dirty="0">
                          <a:effectLst/>
                        </a:rPr>
                        <a:t>Approach 2: Pellets collected in mitigating barriers</a:t>
                      </a:r>
                      <a:endParaRPr lang="fr-BE" sz="1800" dirty="0">
                        <a:effectLst/>
                        <a:latin typeface="Arial" panose="020B0604020202020204" pitchFamily="34" charset="0"/>
                        <a:ea typeface="Calibri" panose="020F0502020204030204" pitchFamily="34" charset="0"/>
                        <a:cs typeface="Times New Roman" panose="02020603050405020304" pitchFamily="18" charset="0"/>
                      </a:endParaRPr>
                    </a:p>
                  </a:txBody>
                  <a:tcPr marL="72000" marR="72000" marT="0" marB="0" anchor="ctr"/>
                </a:tc>
                <a:tc>
                  <a:txBody>
                    <a:bodyPr/>
                    <a:lstStyle/>
                    <a:p>
                      <a:pPr algn="ctr">
                        <a:lnSpc>
                          <a:spcPct val="107000"/>
                        </a:lnSpc>
                        <a:spcAft>
                          <a:spcPts val="0"/>
                        </a:spcAft>
                      </a:pPr>
                      <a:r>
                        <a:rPr lang="fr-BE" sz="1800" dirty="0">
                          <a:effectLst/>
                        </a:rPr>
                        <a:t>1</a:t>
                      </a:r>
                      <a:endParaRPr lang="fr-BE" sz="1800" dirty="0">
                        <a:effectLst/>
                        <a:latin typeface="Arial" panose="020B0604020202020204" pitchFamily="34" charset="0"/>
                        <a:ea typeface="Calibri" panose="020F0502020204030204" pitchFamily="34" charset="0"/>
                        <a:cs typeface="Times New Roman" panose="02020603050405020304" pitchFamily="18" charset="0"/>
                      </a:endParaRPr>
                    </a:p>
                  </a:txBody>
                  <a:tcPr marL="72000" marR="72000" marT="0" marB="0" anchor="ctr"/>
                </a:tc>
                <a:extLst>
                  <a:ext uri="{0D108BD9-81ED-4DB2-BD59-A6C34878D82A}">
                    <a16:rowId xmlns:a16="http://schemas.microsoft.com/office/drawing/2014/main" val="565135833"/>
                  </a:ext>
                </a:extLst>
              </a:tr>
              <a:tr h="713352">
                <a:tc>
                  <a:txBody>
                    <a:bodyPr/>
                    <a:lstStyle/>
                    <a:p>
                      <a:pPr algn="just">
                        <a:lnSpc>
                          <a:spcPct val="107000"/>
                        </a:lnSpc>
                        <a:spcAft>
                          <a:spcPts val="0"/>
                        </a:spcAft>
                      </a:pPr>
                      <a:r>
                        <a:rPr lang="en-US" sz="1800" dirty="0">
                          <a:effectLst/>
                        </a:rPr>
                        <a:t>Approach 3: Pellets collected in preventive barriers</a:t>
                      </a:r>
                      <a:endParaRPr lang="fr-BE" sz="1800" dirty="0">
                        <a:effectLst/>
                        <a:latin typeface="Arial" panose="020B0604020202020204" pitchFamily="34" charset="0"/>
                        <a:ea typeface="Calibri" panose="020F0502020204030204" pitchFamily="34" charset="0"/>
                        <a:cs typeface="Times New Roman" panose="02020603050405020304" pitchFamily="18" charset="0"/>
                      </a:endParaRPr>
                    </a:p>
                  </a:txBody>
                  <a:tcPr marL="72000" marR="72000" marT="0" marB="0" anchor="ctr"/>
                </a:tc>
                <a:tc>
                  <a:txBody>
                    <a:bodyPr/>
                    <a:lstStyle/>
                    <a:p>
                      <a:pPr algn="ctr">
                        <a:lnSpc>
                          <a:spcPct val="107000"/>
                        </a:lnSpc>
                        <a:spcAft>
                          <a:spcPts val="0"/>
                        </a:spcAft>
                      </a:pPr>
                      <a:r>
                        <a:rPr lang="fr-BE" sz="1800" dirty="0">
                          <a:effectLst/>
                        </a:rPr>
                        <a:t>1,5</a:t>
                      </a:r>
                      <a:endParaRPr lang="fr-BE" sz="1800" dirty="0">
                        <a:effectLst/>
                        <a:latin typeface="Arial" panose="020B0604020202020204" pitchFamily="34" charset="0"/>
                        <a:ea typeface="Calibri" panose="020F0502020204030204" pitchFamily="34" charset="0"/>
                        <a:cs typeface="Times New Roman" panose="02020603050405020304" pitchFamily="18" charset="0"/>
                      </a:endParaRPr>
                    </a:p>
                  </a:txBody>
                  <a:tcPr marL="72000" marR="72000" marT="0" marB="0" anchor="ctr"/>
                </a:tc>
                <a:extLst>
                  <a:ext uri="{0D108BD9-81ED-4DB2-BD59-A6C34878D82A}">
                    <a16:rowId xmlns:a16="http://schemas.microsoft.com/office/drawing/2014/main" val="596936520"/>
                  </a:ext>
                </a:extLst>
              </a:tr>
              <a:tr h="753903">
                <a:tc>
                  <a:txBody>
                    <a:bodyPr/>
                    <a:lstStyle/>
                    <a:p>
                      <a:pPr algn="just">
                        <a:lnSpc>
                          <a:spcPct val="107000"/>
                        </a:lnSpc>
                        <a:spcAft>
                          <a:spcPts val="0"/>
                        </a:spcAft>
                      </a:pPr>
                      <a:r>
                        <a:rPr lang="en-US" sz="1800" dirty="0">
                          <a:effectLst/>
                        </a:rPr>
                        <a:t>Approach 4: full risk assessment</a:t>
                      </a:r>
                      <a:endParaRPr lang="fr-BE" sz="1800" dirty="0">
                        <a:effectLst/>
                        <a:latin typeface="Arial" panose="020B0604020202020204" pitchFamily="34" charset="0"/>
                        <a:ea typeface="Calibri" panose="020F0502020204030204" pitchFamily="34" charset="0"/>
                        <a:cs typeface="Times New Roman" panose="02020603050405020304" pitchFamily="18" charset="0"/>
                      </a:endParaRPr>
                    </a:p>
                  </a:txBody>
                  <a:tcPr marL="72000" marR="72000" marT="0" marB="0" anchor="ctr"/>
                </a:tc>
                <a:tc>
                  <a:txBody>
                    <a:bodyPr/>
                    <a:lstStyle/>
                    <a:p>
                      <a:pPr algn="ctr">
                        <a:lnSpc>
                          <a:spcPct val="107000"/>
                        </a:lnSpc>
                        <a:spcAft>
                          <a:spcPts val="0"/>
                        </a:spcAft>
                      </a:pPr>
                      <a:r>
                        <a:rPr lang="fr-BE" sz="1800" dirty="0">
                          <a:effectLst/>
                        </a:rPr>
                        <a:t>2</a:t>
                      </a:r>
                      <a:endParaRPr lang="fr-BE" sz="1800" dirty="0">
                        <a:effectLst/>
                        <a:latin typeface="Arial" panose="020B0604020202020204" pitchFamily="34" charset="0"/>
                        <a:ea typeface="Calibri" panose="020F0502020204030204" pitchFamily="34" charset="0"/>
                        <a:cs typeface="Times New Roman" panose="02020603050405020304" pitchFamily="18" charset="0"/>
                      </a:endParaRPr>
                    </a:p>
                  </a:txBody>
                  <a:tcPr marL="72000" marR="72000" marT="0" marB="0" anchor="ctr"/>
                </a:tc>
                <a:extLst>
                  <a:ext uri="{0D108BD9-81ED-4DB2-BD59-A6C34878D82A}">
                    <a16:rowId xmlns:a16="http://schemas.microsoft.com/office/drawing/2014/main" val="1616893862"/>
                  </a:ext>
                </a:extLst>
              </a:tr>
            </a:tbl>
          </a:graphicData>
        </a:graphic>
      </p:graphicFrame>
    </p:spTree>
    <p:extLst>
      <p:ext uri="{BB962C8B-B14F-4D97-AF65-F5344CB8AC3E}">
        <p14:creationId xmlns:p14="http://schemas.microsoft.com/office/powerpoint/2010/main" val="2642738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65B25-E2C8-4E9E-93AD-621EA9A1A5ED}"/>
              </a:ext>
            </a:extLst>
          </p:cNvPr>
          <p:cNvSpPr>
            <a:spLocks noGrp="1"/>
          </p:cNvSpPr>
          <p:nvPr>
            <p:ph type="title"/>
          </p:nvPr>
        </p:nvSpPr>
        <p:spPr>
          <a:xfrm>
            <a:off x="358805" y="243749"/>
            <a:ext cx="10515600" cy="953769"/>
          </a:xfrm>
        </p:spPr>
        <p:txBody>
          <a:bodyPr>
            <a:noAutofit/>
          </a:bodyPr>
          <a:lstStyle/>
          <a:p>
            <a:r>
              <a:rPr lang="fr-BE" sz="3600" dirty="0" err="1">
                <a:solidFill>
                  <a:srgbClr val="0065BD"/>
                </a:solidFill>
              </a:rPr>
              <a:t>Evaluating</a:t>
            </a:r>
            <a:r>
              <a:rPr lang="fr-BE" sz="3600" dirty="0">
                <a:solidFill>
                  <a:srgbClr val="0065BD"/>
                </a:solidFill>
              </a:rPr>
              <a:t> operating </a:t>
            </a:r>
            <a:r>
              <a:rPr lang="fr-BE" sz="3600" dirty="0" err="1">
                <a:solidFill>
                  <a:srgbClr val="0065BD"/>
                </a:solidFill>
              </a:rPr>
              <a:t>losses</a:t>
            </a:r>
            <a:r>
              <a:rPr lang="fr-BE" sz="3600" dirty="0">
                <a:solidFill>
                  <a:srgbClr val="0065BD"/>
                </a:solidFill>
              </a:rPr>
              <a:t> :  </a:t>
            </a:r>
            <a:r>
              <a:rPr lang="fr-BE" sz="3600" dirty="0" err="1">
                <a:solidFill>
                  <a:srgbClr val="0065BD"/>
                </a:solidFill>
              </a:rPr>
              <a:t>approaches</a:t>
            </a:r>
            <a:r>
              <a:rPr lang="fr-BE" sz="3600" dirty="0">
                <a:solidFill>
                  <a:srgbClr val="0065BD"/>
                </a:solidFill>
              </a:rPr>
              <a:t> </a:t>
            </a:r>
            <a:r>
              <a:rPr lang="fr-BE" sz="3600" dirty="0" err="1">
                <a:solidFill>
                  <a:srgbClr val="0065BD"/>
                </a:solidFill>
              </a:rPr>
              <a:t>based</a:t>
            </a:r>
            <a:r>
              <a:rPr lang="fr-BE" sz="3600" dirty="0">
                <a:solidFill>
                  <a:srgbClr val="0065BD"/>
                </a:solidFill>
              </a:rPr>
              <a:t> on </a:t>
            </a:r>
            <a:r>
              <a:rPr lang="fr-BE" sz="3600" dirty="0" err="1">
                <a:solidFill>
                  <a:srgbClr val="0065BD"/>
                </a:solidFill>
              </a:rPr>
              <a:t>available</a:t>
            </a:r>
            <a:r>
              <a:rPr lang="fr-BE" sz="3600" dirty="0">
                <a:solidFill>
                  <a:srgbClr val="0065BD"/>
                </a:solidFill>
              </a:rPr>
              <a:t> input data/plant </a:t>
            </a:r>
            <a:r>
              <a:rPr lang="fr-BE" sz="3600" dirty="0" err="1">
                <a:solidFill>
                  <a:srgbClr val="0065BD"/>
                </a:solidFill>
              </a:rPr>
              <a:t>layout</a:t>
            </a:r>
            <a:r>
              <a:rPr lang="fr-BE" sz="3600" dirty="0">
                <a:solidFill>
                  <a:srgbClr val="0065BD"/>
                </a:solidFill>
              </a:rPr>
              <a:t> (2/3)</a:t>
            </a:r>
          </a:p>
        </p:txBody>
      </p:sp>
      <p:graphicFrame>
        <p:nvGraphicFramePr>
          <p:cNvPr id="4" name="Content Placeholder 3">
            <a:extLst>
              <a:ext uri="{FF2B5EF4-FFF2-40B4-BE49-F238E27FC236}">
                <a16:creationId xmlns:a16="http://schemas.microsoft.com/office/drawing/2014/main" id="{9988B06A-D983-454F-AF56-77875798FBF2}"/>
              </a:ext>
            </a:extLst>
          </p:cNvPr>
          <p:cNvGraphicFramePr>
            <a:graphicFrameLocks noGrp="1"/>
          </p:cNvGraphicFramePr>
          <p:nvPr>
            <p:ph idx="1"/>
            <p:extLst>
              <p:ext uri="{D42A27DB-BD31-4B8C-83A1-F6EECF244321}">
                <p14:modId xmlns:p14="http://schemas.microsoft.com/office/powerpoint/2010/main" val="1513458658"/>
              </p:ext>
            </p:extLst>
          </p:nvPr>
        </p:nvGraphicFramePr>
        <p:xfrm>
          <a:off x="1147177" y="1577507"/>
          <a:ext cx="9649070" cy="4566336"/>
        </p:xfrm>
        <a:graphic>
          <a:graphicData uri="http://schemas.openxmlformats.org/drawingml/2006/table">
            <a:tbl>
              <a:tblPr firstRow="1" firstCol="1" bandRow="1">
                <a:tableStyleId>{72833802-FEF1-4C79-8D5D-14CF1EAF98D9}</a:tableStyleId>
              </a:tblPr>
              <a:tblGrid>
                <a:gridCol w="2411866">
                  <a:extLst>
                    <a:ext uri="{9D8B030D-6E8A-4147-A177-3AD203B41FA5}">
                      <a16:colId xmlns:a16="http://schemas.microsoft.com/office/drawing/2014/main" val="2920927044"/>
                    </a:ext>
                  </a:extLst>
                </a:gridCol>
                <a:gridCol w="2411866">
                  <a:extLst>
                    <a:ext uri="{9D8B030D-6E8A-4147-A177-3AD203B41FA5}">
                      <a16:colId xmlns:a16="http://schemas.microsoft.com/office/drawing/2014/main" val="2146053515"/>
                    </a:ext>
                  </a:extLst>
                </a:gridCol>
                <a:gridCol w="2412669">
                  <a:extLst>
                    <a:ext uri="{9D8B030D-6E8A-4147-A177-3AD203B41FA5}">
                      <a16:colId xmlns:a16="http://schemas.microsoft.com/office/drawing/2014/main" val="669857608"/>
                    </a:ext>
                  </a:extLst>
                </a:gridCol>
                <a:gridCol w="2412669">
                  <a:extLst>
                    <a:ext uri="{9D8B030D-6E8A-4147-A177-3AD203B41FA5}">
                      <a16:colId xmlns:a16="http://schemas.microsoft.com/office/drawing/2014/main" val="3712013674"/>
                    </a:ext>
                  </a:extLst>
                </a:gridCol>
              </a:tblGrid>
              <a:tr h="478840">
                <a:tc>
                  <a:txBody>
                    <a:bodyPr/>
                    <a:lstStyle/>
                    <a:p>
                      <a:pPr algn="just">
                        <a:lnSpc>
                          <a:spcPct val="107000"/>
                        </a:lnSpc>
                        <a:spcAft>
                          <a:spcPts val="0"/>
                        </a:spcAft>
                      </a:pPr>
                      <a:r>
                        <a:rPr lang="en-US" sz="1400" dirty="0">
                          <a:effectLst/>
                        </a:rPr>
                        <a:t>Starting point</a:t>
                      </a:r>
                      <a:endParaRPr lang="fr-BE"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400">
                          <a:effectLst/>
                        </a:rPr>
                        <a:t>Information needed</a:t>
                      </a:r>
                      <a:endParaRPr lang="fr-BE"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400">
                          <a:effectLst/>
                        </a:rPr>
                        <a:t>Relevant parameters</a:t>
                      </a:r>
                      <a:endParaRPr lang="fr-BE"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fr-BE" sz="1400" dirty="0">
                          <a:effectLst/>
                        </a:rPr>
                        <a:t>Field of </a:t>
                      </a:r>
                      <a:r>
                        <a:rPr lang="fr-BE" sz="1400" dirty="0" err="1">
                          <a:effectLst/>
                        </a:rPr>
                        <a:t>applicability</a:t>
                      </a:r>
                      <a:r>
                        <a:rPr lang="fr-BE" sz="1400" dirty="0">
                          <a:effectLst/>
                        </a:rPr>
                        <a:t>/limitations</a:t>
                      </a:r>
                      <a:endParaRPr lang="fr-BE"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79949786"/>
                  </a:ext>
                </a:extLst>
              </a:tr>
              <a:tr h="2160733">
                <a:tc>
                  <a:txBody>
                    <a:bodyPr/>
                    <a:lstStyle/>
                    <a:p>
                      <a:pPr algn="l">
                        <a:lnSpc>
                          <a:spcPct val="107000"/>
                        </a:lnSpc>
                        <a:spcAft>
                          <a:spcPts val="0"/>
                        </a:spcAft>
                      </a:pPr>
                      <a:r>
                        <a:rPr lang="en-US" sz="1400" dirty="0">
                          <a:effectLst/>
                        </a:rPr>
                        <a:t>Approach 1: Pellets sent to recycling/waste management </a:t>
                      </a:r>
                      <a:endParaRPr lang="fr-BE"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en-US" sz="1400" dirty="0">
                          <a:effectLst/>
                        </a:rPr>
                        <a:t>Quantity of pellets sent to recyclers and/or waste management companies</a:t>
                      </a:r>
                      <a:endParaRPr lang="fr-BE"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en-US" sz="1400" dirty="0">
                          <a:effectLst/>
                        </a:rPr>
                        <a:t>Quantity of collected material sent to recycling and/or waste management+ efficiency of mitigating barriers</a:t>
                      </a:r>
                      <a:endParaRPr lang="fr-BE"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fr-BE" sz="1400" dirty="0">
                          <a:effectLst/>
                        </a:rPr>
                        <a:t>-</a:t>
                      </a:r>
                      <a:r>
                        <a:rPr lang="fr-BE" sz="1400" dirty="0" err="1">
                          <a:effectLst/>
                        </a:rPr>
                        <a:t>Mostly</a:t>
                      </a:r>
                      <a:r>
                        <a:rPr lang="fr-BE" sz="1400" dirty="0">
                          <a:effectLst/>
                        </a:rPr>
                        <a:t> for «</a:t>
                      </a:r>
                      <a:r>
                        <a:rPr lang="fr-BE" sz="1400" dirty="0" err="1">
                          <a:effectLst/>
                        </a:rPr>
                        <a:t>closed</a:t>
                      </a:r>
                      <a:r>
                        <a:rPr lang="fr-BE" sz="1400" dirty="0">
                          <a:effectLst/>
                        </a:rPr>
                        <a:t> </a:t>
                      </a:r>
                      <a:r>
                        <a:rPr lang="fr-BE" sz="1400" dirty="0" err="1">
                          <a:effectLst/>
                        </a:rPr>
                        <a:t>systems</a:t>
                      </a:r>
                      <a:r>
                        <a:rPr lang="fr-BE" sz="1400" dirty="0">
                          <a:effectLst/>
                        </a:rPr>
                        <a:t>» (</a:t>
                      </a:r>
                      <a:r>
                        <a:rPr lang="fr-BE" sz="1400" dirty="0" err="1">
                          <a:effectLst/>
                        </a:rPr>
                        <a:t>limited</a:t>
                      </a:r>
                      <a:r>
                        <a:rPr lang="fr-BE" sz="1400" dirty="0">
                          <a:effectLst/>
                        </a:rPr>
                        <a:t> </a:t>
                      </a:r>
                      <a:r>
                        <a:rPr lang="fr-BE" sz="1400" dirty="0" err="1">
                          <a:effectLst/>
                        </a:rPr>
                        <a:t>preventive</a:t>
                      </a:r>
                      <a:r>
                        <a:rPr lang="fr-BE" sz="1400" dirty="0">
                          <a:effectLst/>
                        </a:rPr>
                        <a:t> </a:t>
                      </a:r>
                      <a:r>
                        <a:rPr lang="fr-BE" sz="1400" dirty="0" err="1">
                          <a:effectLst/>
                        </a:rPr>
                        <a:t>barriers</a:t>
                      </a:r>
                      <a:r>
                        <a:rPr lang="fr-BE" sz="1400" dirty="0">
                          <a:effectLst/>
                        </a:rPr>
                        <a:t> </a:t>
                      </a:r>
                      <a:r>
                        <a:rPr lang="fr-BE" sz="1400" dirty="0" err="1">
                          <a:effectLst/>
                        </a:rPr>
                        <a:t>needed</a:t>
                      </a:r>
                      <a:r>
                        <a:rPr lang="fr-BE" sz="1400" dirty="0">
                          <a:effectLst/>
                        </a:rPr>
                        <a:t>)</a:t>
                      </a:r>
                    </a:p>
                    <a:p>
                      <a:pPr marL="171450" indent="-171450" algn="l">
                        <a:lnSpc>
                          <a:spcPct val="107000"/>
                        </a:lnSpc>
                        <a:spcAft>
                          <a:spcPts val="0"/>
                        </a:spcAft>
                        <a:buFontTx/>
                        <a:buChar char="-"/>
                      </a:pPr>
                      <a:r>
                        <a:rPr lang="fr-BE" sz="1400" dirty="0">
                          <a:effectLst/>
                        </a:rPr>
                        <a:t>Not applicable if the </a:t>
                      </a:r>
                      <a:r>
                        <a:rPr lang="fr-BE" sz="1400" dirty="0" err="1">
                          <a:effectLst/>
                        </a:rPr>
                        <a:t>macroplastic</a:t>
                      </a:r>
                      <a:r>
                        <a:rPr lang="fr-BE" sz="1400" dirty="0">
                          <a:effectLst/>
                        </a:rPr>
                        <a:t> </a:t>
                      </a:r>
                      <a:r>
                        <a:rPr lang="fr-BE" sz="1400" dirty="0" err="1">
                          <a:effectLst/>
                        </a:rPr>
                        <a:t>waste</a:t>
                      </a:r>
                      <a:r>
                        <a:rPr lang="fr-BE" sz="1400" dirty="0">
                          <a:effectLst/>
                        </a:rPr>
                        <a:t> </a:t>
                      </a:r>
                      <a:r>
                        <a:rPr lang="fr-BE" sz="1400" dirty="0" err="1">
                          <a:effectLst/>
                        </a:rPr>
                        <a:t>generated</a:t>
                      </a:r>
                      <a:r>
                        <a:rPr lang="fr-BE" sz="1400" dirty="0">
                          <a:effectLst/>
                        </a:rPr>
                        <a:t> </a:t>
                      </a:r>
                      <a:r>
                        <a:rPr lang="fr-BE" sz="1400" dirty="0" err="1">
                          <a:effectLst/>
                        </a:rPr>
                        <a:t>cannot</a:t>
                      </a:r>
                      <a:r>
                        <a:rPr lang="fr-BE" sz="1400" dirty="0">
                          <a:effectLst/>
                        </a:rPr>
                        <a:t> </a:t>
                      </a:r>
                      <a:r>
                        <a:rPr lang="fr-BE" sz="1400" dirty="0" err="1">
                          <a:effectLst/>
                        </a:rPr>
                        <a:t>be</a:t>
                      </a:r>
                      <a:r>
                        <a:rPr lang="fr-BE" sz="1400" dirty="0">
                          <a:effectLst/>
                        </a:rPr>
                        <a:t> </a:t>
                      </a:r>
                      <a:r>
                        <a:rPr lang="fr-BE" sz="1400" dirty="0" err="1">
                          <a:effectLst/>
                        </a:rPr>
                        <a:t>differentiated</a:t>
                      </a:r>
                      <a:r>
                        <a:rPr lang="fr-BE" sz="1400" dirty="0">
                          <a:effectLst/>
                        </a:rPr>
                        <a:t> </a:t>
                      </a:r>
                      <a:r>
                        <a:rPr lang="fr-BE" sz="1400" dirty="0" err="1">
                          <a:effectLst/>
                        </a:rPr>
                        <a:t>from</a:t>
                      </a:r>
                      <a:r>
                        <a:rPr lang="fr-BE" sz="1400" dirty="0">
                          <a:effectLst/>
                        </a:rPr>
                        <a:t> </a:t>
                      </a:r>
                      <a:r>
                        <a:rPr lang="fr-BE" sz="1400" dirty="0" err="1">
                          <a:effectLst/>
                        </a:rPr>
                        <a:t>microplastics</a:t>
                      </a:r>
                      <a:endParaRPr lang="fr-BE" sz="1400" dirty="0">
                        <a:effectLst/>
                      </a:endParaRPr>
                    </a:p>
                    <a:p>
                      <a:pPr marL="171450" indent="-171450" algn="l">
                        <a:lnSpc>
                          <a:spcPct val="107000"/>
                        </a:lnSpc>
                        <a:spcAft>
                          <a:spcPts val="0"/>
                        </a:spcAft>
                        <a:buFontTx/>
                        <a:buChar char="-"/>
                      </a:pPr>
                      <a:r>
                        <a:rPr lang="fr-BE" sz="1400" b="1" dirty="0" err="1">
                          <a:effectLst/>
                        </a:rPr>
                        <a:t>Typical</a:t>
                      </a:r>
                      <a:r>
                        <a:rPr lang="fr-BE" sz="1400" b="1" dirty="0">
                          <a:effectLst/>
                        </a:rPr>
                        <a:t> </a:t>
                      </a:r>
                      <a:r>
                        <a:rPr lang="fr-BE" sz="1400" b="1" dirty="0" err="1">
                          <a:effectLst/>
                        </a:rPr>
                        <a:t>example</a:t>
                      </a:r>
                      <a:r>
                        <a:rPr lang="fr-BE" sz="1400" b="1" dirty="0">
                          <a:effectLst/>
                        </a:rPr>
                        <a:t>: </a:t>
                      </a:r>
                      <a:r>
                        <a:rPr lang="fr-BE" sz="1400" b="1" dirty="0" err="1">
                          <a:effectLst/>
                        </a:rPr>
                        <a:t>resin</a:t>
                      </a:r>
                      <a:r>
                        <a:rPr lang="fr-BE" sz="1400" b="1" dirty="0">
                          <a:effectLst/>
                        </a:rPr>
                        <a:t> production</a:t>
                      </a:r>
                      <a:endParaRPr lang="fr-BE" sz="1400" b="1"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23258545"/>
                  </a:ext>
                </a:extLst>
              </a:tr>
              <a:tr h="1536891">
                <a:tc>
                  <a:txBody>
                    <a:bodyPr/>
                    <a:lstStyle/>
                    <a:p>
                      <a:pPr algn="l">
                        <a:lnSpc>
                          <a:spcPct val="107000"/>
                        </a:lnSpc>
                        <a:spcAft>
                          <a:spcPts val="0"/>
                        </a:spcAft>
                      </a:pPr>
                      <a:r>
                        <a:rPr lang="en-US" sz="1400" dirty="0">
                          <a:effectLst/>
                        </a:rPr>
                        <a:t>Approach 2: Pellets collected in mitigating barriers</a:t>
                      </a:r>
                      <a:endParaRPr lang="fr-BE"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en-US" sz="1400">
                          <a:effectLst/>
                        </a:rPr>
                        <a:t>Quantity of pellets collected in the mitigating barriers</a:t>
                      </a:r>
                      <a:endParaRPr lang="fr-BE" sz="140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en-US" sz="1400" dirty="0">
                          <a:effectLst/>
                        </a:rPr>
                        <a:t>Quantity of pellets collected in the mitigating barriers+ efficiency of mitigating barriers</a:t>
                      </a:r>
                      <a:endParaRPr lang="fr-BE" sz="1400" dirty="0">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171450" indent="-171450" algn="l">
                        <a:lnSpc>
                          <a:spcPct val="107000"/>
                        </a:lnSpc>
                        <a:spcAft>
                          <a:spcPts val="0"/>
                        </a:spcAft>
                        <a:buFontTx/>
                        <a:buChar char="-"/>
                      </a:pPr>
                      <a:r>
                        <a:rPr lang="fr-BE" sz="1400" dirty="0">
                          <a:effectLst/>
                          <a:latin typeface="+mn-lt"/>
                        </a:rPr>
                        <a:t>First quantitative </a:t>
                      </a:r>
                      <a:r>
                        <a:rPr lang="fr-BE" sz="1400" dirty="0" err="1">
                          <a:effectLst/>
                          <a:latin typeface="+mn-lt"/>
                        </a:rPr>
                        <a:t>scoping</a:t>
                      </a:r>
                      <a:endParaRPr lang="fr-BE" sz="1400" dirty="0">
                        <a:effectLst/>
                        <a:latin typeface="+mn-lt"/>
                      </a:endParaRPr>
                    </a:p>
                    <a:p>
                      <a:pPr marL="171450" indent="-171450" algn="l">
                        <a:lnSpc>
                          <a:spcPct val="107000"/>
                        </a:lnSpc>
                        <a:spcAft>
                          <a:spcPts val="0"/>
                        </a:spcAft>
                        <a:buFontTx/>
                        <a:buChar char="-"/>
                      </a:pPr>
                      <a:r>
                        <a:rPr lang="fr-BE" sz="1400" dirty="0" err="1">
                          <a:effectLst/>
                          <a:latin typeface="+mn-lt"/>
                        </a:rPr>
                        <a:t>disadvantage</a:t>
                      </a:r>
                      <a:r>
                        <a:rPr lang="fr-BE" sz="1400" dirty="0">
                          <a:effectLst/>
                          <a:latin typeface="+mn-lt"/>
                        </a:rPr>
                        <a:t>: </a:t>
                      </a:r>
                      <a:r>
                        <a:rPr lang="fr-BE" sz="1400" dirty="0" err="1">
                          <a:effectLst/>
                          <a:latin typeface="+mn-lt"/>
                        </a:rPr>
                        <a:t>gets</a:t>
                      </a:r>
                      <a:r>
                        <a:rPr lang="fr-BE" sz="1400" dirty="0">
                          <a:effectLst/>
                          <a:latin typeface="+mn-lt"/>
                        </a:rPr>
                        <a:t> focus </a:t>
                      </a:r>
                      <a:r>
                        <a:rPr lang="fr-BE" sz="1400" dirty="0" err="1">
                          <a:effectLst/>
                          <a:latin typeface="+mn-lt"/>
                        </a:rPr>
                        <a:t>away</a:t>
                      </a:r>
                      <a:r>
                        <a:rPr lang="fr-BE" sz="1400" dirty="0">
                          <a:effectLst/>
                          <a:latin typeface="+mn-lt"/>
                        </a:rPr>
                        <a:t> </a:t>
                      </a:r>
                      <a:r>
                        <a:rPr lang="fr-BE" sz="1400" dirty="0" err="1">
                          <a:effectLst/>
                          <a:latin typeface="+mn-lt"/>
                        </a:rPr>
                        <a:t>from</a:t>
                      </a:r>
                      <a:r>
                        <a:rPr lang="fr-BE" sz="1400" dirty="0">
                          <a:effectLst/>
                          <a:latin typeface="+mn-lt"/>
                        </a:rPr>
                        <a:t> </a:t>
                      </a:r>
                      <a:r>
                        <a:rPr lang="fr-BE" sz="1400" dirty="0" err="1">
                          <a:effectLst/>
                          <a:latin typeface="+mn-lt"/>
                        </a:rPr>
                        <a:t>preventive</a:t>
                      </a:r>
                      <a:r>
                        <a:rPr lang="fr-BE" sz="1400" dirty="0">
                          <a:effectLst/>
                          <a:latin typeface="+mn-lt"/>
                        </a:rPr>
                        <a:t> </a:t>
                      </a:r>
                      <a:r>
                        <a:rPr lang="fr-BE" sz="1400" dirty="0" err="1">
                          <a:effectLst/>
                          <a:latin typeface="+mn-lt"/>
                        </a:rPr>
                        <a:t>barriers</a:t>
                      </a:r>
                      <a:endParaRPr lang="fr-BE" sz="1400" dirty="0">
                        <a:effectLst/>
                        <a:latin typeface="+mn-lt"/>
                      </a:endParaRPr>
                    </a:p>
                    <a:p>
                      <a:pPr marL="171450" indent="-171450" algn="l">
                        <a:lnSpc>
                          <a:spcPct val="107000"/>
                        </a:lnSpc>
                        <a:spcAft>
                          <a:spcPts val="0"/>
                        </a:spcAft>
                        <a:buFontTx/>
                        <a:buChar char="-"/>
                      </a:pPr>
                      <a:r>
                        <a:rPr lang="fr-BE" sz="1400" dirty="0" err="1">
                          <a:effectLst/>
                          <a:latin typeface="+mn-lt"/>
                        </a:rPr>
                        <a:t>Well</a:t>
                      </a:r>
                      <a:r>
                        <a:rPr lang="fr-BE" sz="1400" dirty="0">
                          <a:effectLst/>
                          <a:latin typeface="+mn-lt"/>
                        </a:rPr>
                        <a:t> </a:t>
                      </a:r>
                      <a:r>
                        <a:rPr lang="fr-BE" sz="1400" dirty="0" err="1">
                          <a:effectLst/>
                          <a:latin typeface="+mn-lt"/>
                        </a:rPr>
                        <a:t>suited</a:t>
                      </a:r>
                      <a:r>
                        <a:rPr lang="fr-BE" sz="1400" dirty="0">
                          <a:effectLst/>
                          <a:latin typeface="+mn-lt"/>
                        </a:rPr>
                        <a:t> </a:t>
                      </a:r>
                      <a:r>
                        <a:rPr lang="fr-BE" sz="1400" dirty="0" err="1">
                          <a:effectLst/>
                          <a:latin typeface="+mn-lt"/>
                        </a:rPr>
                        <a:t>however</a:t>
                      </a:r>
                      <a:r>
                        <a:rPr lang="fr-BE" sz="1400" dirty="0">
                          <a:effectLst/>
                          <a:latin typeface="+mn-lt"/>
                        </a:rPr>
                        <a:t> </a:t>
                      </a:r>
                      <a:r>
                        <a:rPr lang="fr-BE" sz="1400" dirty="0" err="1">
                          <a:effectLst/>
                          <a:latin typeface="+mn-lt"/>
                        </a:rPr>
                        <a:t>with</a:t>
                      </a:r>
                      <a:r>
                        <a:rPr lang="fr-BE" sz="1400" dirty="0">
                          <a:effectLst/>
                          <a:latin typeface="+mn-lt"/>
                        </a:rPr>
                        <a:t> first </a:t>
                      </a:r>
                      <a:r>
                        <a:rPr lang="fr-BE" sz="1400" dirty="0" err="1">
                          <a:effectLst/>
                          <a:latin typeface="+mn-lt"/>
                        </a:rPr>
                        <a:t>implementation</a:t>
                      </a:r>
                      <a:endParaRPr lang="fr-BE" sz="1400" dirty="0">
                        <a:effectLst/>
                        <a:latin typeface="+mn-lt"/>
                      </a:endParaRPr>
                    </a:p>
                    <a:p>
                      <a:pPr marL="171450" indent="-171450" algn="l">
                        <a:lnSpc>
                          <a:spcPct val="107000"/>
                        </a:lnSpc>
                        <a:spcAft>
                          <a:spcPts val="0"/>
                        </a:spcAft>
                        <a:buFontTx/>
                        <a:buChar char="-"/>
                      </a:pPr>
                      <a:r>
                        <a:rPr lang="fr-BE" sz="1400" b="1" dirty="0">
                          <a:effectLst/>
                          <a:latin typeface="+mn-lt"/>
                          <a:ea typeface="Calibri" panose="020F0502020204030204" pitchFamily="34" charset="0"/>
                          <a:cs typeface="Times New Roman" panose="02020603050405020304" pitchFamily="18" charset="0"/>
                        </a:rPr>
                        <a:t>more applicable to </a:t>
                      </a:r>
                      <a:r>
                        <a:rPr lang="fr-BE" sz="1400" b="1" dirty="0" err="1">
                          <a:effectLst/>
                          <a:latin typeface="+mn-lt"/>
                          <a:ea typeface="Calibri" panose="020F0502020204030204" pitchFamily="34" charset="0"/>
                          <a:cs typeface="Times New Roman" panose="02020603050405020304" pitchFamily="18" charset="0"/>
                        </a:rPr>
                        <a:t>converters</a:t>
                      </a:r>
                      <a:endParaRPr lang="fr-BE" sz="1400" b="1" dirty="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65135833"/>
                  </a:ext>
                </a:extLst>
              </a:tr>
            </a:tbl>
          </a:graphicData>
        </a:graphic>
      </p:graphicFrame>
      <p:sp>
        <p:nvSpPr>
          <p:cNvPr id="3" name="TextBox 2">
            <a:extLst>
              <a:ext uri="{FF2B5EF4-FFF2-40B4-BE49-F238E27FC236}">
                <a16:creationId xmlns:a16="http://schemas.microsoft.com/office/drawing/2014/main" id="{4CAB1741-9F41-4393-9CCD-DCAA1F00F2DA}"/>
              </a:ext>
            </a:extLst>
          </p:cNvPr>
          <p:cNvSpPr txBox="1"/>
          <p:nvPr/>
        </p:nvSpPr>
        <p:spPr>
          <a:xfrm>
            <a:off x="11064552" y="2132856"/>
            <a:ext cx="792088"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BE" sz="1600" b="1" i="0" u="none" strike="noStrike" kern="1200" cap="none" spc="0" normalizeH="0" baseline="0" noProof="0" dirty="0">
                <a:ln>
                  <a:noFill/>
                </a:ln>
                <a:solidFill>
                  <a:srgbClr val="0065BD"/>
                </a:solidFill>
                <a:effectLst/>
                <a:uLnTx/>
                <a:uFillTx/>
                <a:latin typeface="Arial" charset="0"/>
                <a:ea typeface="+mn-ea"/>
                <a:cs typeface="+mn-cs"/>
              </a:rPr>
              <a:t>Tier 1</a:t>
            </a:r>
          </a:p>
        </p:txBody>
      </p:sp>
      <p:sp>
        <p:nvSpPr>
          <p:cNvPr id="5" name="TextBox 4">
            <a:extLst>
              <a:ext uri="{FF2B5EF4-FFF2-40B4-BE49-F238E27FC236}">
                <a16:creationId xmlns:a16="http://schemas.microsoft.com/office/drawing/2014/main" id="{90D583AD-51DA-4155-9202-4ABB870E4AEF}"/>
              </a:ext>
            </a:extLst>
          </p:cNvPr>
          <p:cNvSpPr txBox="1"/>
          <p:nvPr/>
        </p:nvSpPr>
        <p:spPr>
          <a:xfrm>
            <a:off x="11064552" y="4797152"/>
            <a:ext cx="864096"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BE" sz="1600" b="1" i="0" u="none" strike="noStrike" kern="1200" cap="none" spc="0" normalizeH="0" baseline="0" noProof="0" dirty="0">
                <a:ln>
                  <a:noFill/>
                </a:ln>
                <a:solidFill>
                  <a:srgbClr val="0065BD"/>
                </a:solidFill>
                <a:effectLst/>
                <a:uLnTx/>
                <a:uFillTx/>
                <a:latin typeface="Arial" charset="0"/>
                <a:ea typeface="+mn-ea"/>
                <a:cs typeface="+mn-cs"/>
              </a:rPr>
              <a:t>Tier 1</a:t>
            </a:r>
          </a:p>
        </p:txBody>
      </p:sp>
    </p:spTree>
    <p:extLst>
      <p:ext uri="{BB962C8B-B14F-4D97-AF65-F5344CB8AC3E}">
        <p14:creationId xmlns:p14="http://schemas.microsoft.com/office/powerpoint/2010/main" val="21900121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65B25-E2C8-4E9E-93AD-621EA9A1A5ED}"/>
              </a:ext>
            </a:extLst>
          </p:cNvPr>
          <p:cNvSpPr>
            <a:spLocks noGrp="1"/>
          </p:cNvSpPr>
          <p:nvPr>
            <p:ph type="title"/>
          </p:nvPr>
        </p:nvSpPr>
        <p:spPr>
          <a:xfrm>
            <a:off x="413338" y="232529"/>
            <a:ext cx="10515600" cy="953769"/>
          </a:xfrm>
        </p:spPr>
        <p:txBody>
          <a:bodyPr>
            <a:noAutofit/>
          </a:bodyPr>
          <a:lstStyle/>
          <a:p>
            <a:r>
              <a:rPr lang="fr-BE" sz="3600" dirty="0" err="1">
                <a:solidFill>
                  <a:srgbClr val="0065BD"/>
                </a:solidFill>
              </a:rPr>
              <a:t>Evaluating</a:t>
            </a:r>
            <a:r>
              <a:rPr lang="fr-BE" sz="3600" dirty="0">
                <a:solidFill>
                  <a:srgbClr val="0065BD"/>
                </a:solidFill>
              </a:rPr>
              <a:t> operating </a:t>
            </a:r>
            <a:r>
              <a:rPr lang="fr-BE" sz="3600" dirty="0" err="1">
                <a:solidFill>
                  <a:srgbClr val="0065BD"/>
                </a:solidFill>
              </a:rPr>
              <a:t>losses</a:t>
            </a:r>
            <a:r>
              <a:rPr lang="fr-BE" sz="3600" dirty="0">
                <a:solidFill>
                  <a:srgbClr val="0065BD"/>
                </a:solidFill>
              </a:rPr>
              <a:t> :  </a:t>
            </a:r>
            <a:r>
              <a:rPr lang="fr-BE" sz="3600" dirty="0" err="1">
                <a:solidFill>
                  <a:srgbClr val="0065BD"/>
                </a:solidFill>
              </a:rPr>
              <a:t>approaches</a:t>
            </a:r>
            <a:r>
              <a:rPr lang="fr-BE" sz="3600" dirty="0">
                <a:solidFill>
                  <a:srgbClr val="0065BD"/>
                </a:solidFill>
              </a:rPr>
              <a:t> </a:t>
            </a:r>
            <a:r>
              <a:rPr lang="fr-BE" sz="3600" dirty="0" err="1">
                <a:solidFill>
                  <a:srgbClr val="0065BD"/>
                </a:solidFill>
              </a:rPr>
              <a:t>based</a:t>
            </a:r>
            <a:r>
              <a:rPr lang="fr-BE" sz="3600" dirty="0">
                <a:solidFill>
                  <a:srgbClr val="0065BD"/>
                </a:solidFill>
              </a:rPr>
              <a:t> on </a:t>
            </a:r>
            <a:r>
              <a:rPr lang="fr-BE" sz="3600" dirty="0" err="1">
                <a:solidFill>
                  <a:srgbClr val="0065BD"/>
                </a:solidFill>
              </a:rPr>
              <a:t>available</a:t>
            </a:r>
            <a:r>
              <a:rPr lang="fr-BE" sz="3600" dirty="0">
                <a:solidFill>
                  <a:srgbClr val="0065BD"/>
                </a:solidFill>
              </a:rPr>
              <a:t> input data/plant </a:t>
            </a:r>
            <a:r>
              <a:rPr lang="fr-BE" sz="3600" dirty="0" err="1">
                <a:solidFill>
                  <a:srgbClr val="0065BD"/>
                </a:solidFill>
              </a:rPr>
              <a:t>layout</a:t>
            </a:r>
            <a:r>
              <a:rPr lang="fr-BE" sz="3600" dirty="0">
                <a:solidFill>
                  <a:srgbClr val="0065BD"/>
                </a:solidFill>
              </a:rPr>
              <a:t> (3/3)</a:t>
            </a:r>
          </a:p>
        </p:txBody>
      </p:sp>
      <p:graphicFrame>
        <p:nvGraphicFramePr>
          <p:cNvPr id="4" name="Content Placeholder 3">
            <a:extLst>
              <a:ext uri="{FF2B5EF4-FFF2-40B4-BE49-F238E27FC236}">
                <a16:creationId xmlns:a16="http://schemas.microsoft.com/office/drawing/2014/main" id="{9988B06A-D983-454F-AF56-77875798FBF2}"/>
              </a:ext>
            </a:extLst>
          </p:cNvPr>
          <p:cNvGraphicFramePr>
            <a:graphicFrameLocks noGrp="1"/>
          </p:cNvGraphicFramePr>
          <p:nvPr>
            <p:ph idx="1"/>
            <p:extLst>
              <p:ext uri="{D42A27DB-BD31-4B8C-83A1-F6EECF244321}">
                <p14:modId xmlns:p14="http://schemas.microsoft.com/office/powerpoint/2010/main" val="2243227603"/>
              </p:ext>
            </p:extLst>
          </p:nvPr>
        </p:nvGraphicFramePr>
        <p:xfrm>
          <a:off x="661171" y="1446851"/>
          <a:ext cx="10161708" cy="4624959"/>
        </p:xfrm>
        <a:graphic>
          <a:graphicData uri="http://schemas.openxmlformats.org/drawingml/2006/table">
            <a:tbl>
              <a:tblPr firstRow="1" firstCol="1" bandRow="1">
                <a:tableStyleId>{72833802-FEF1-4C79-8D5D-14CF1EAF98D9}</a:tableStyleId>
              </a:tblPr>
              <a:tblGrid>
                <a:gridCol w="2540004">
                  <a:extLst>
                    <a:ext uri="{9D8B030D-6E8A-4147-A177-3AD203B41FA5}">
                      <a16:colId xmlns:a16="http://schemas.microsoft.com/office/drawing/2014/main" val="2920927044"/>
                    </a:ext>
                  </a:extLst>
                </a:gridCol>
                <a:gridCol w="2540004">
                  <a:extLst>
                    <a:ext uri="{9D8B030D-6E8A-4147-A177-3AD203B41FA5}">
                      <a16:colId xmlns:a16="http://schemas.microsoft.com/office/drawing/2014/main" val="2146053515"/>
                    </a:ext>
                  </a:extLst>
                </a:gridCol>
                <a:gridCol w="2540850">
                  <a:extLst>
                    <a:ext uri="{9D8B030D-6E8A-4147-A177-3AD203B41FA5}">
                      <a16:colId xmlns:a16="http://schemas.microsoft.com/office/drawing/2014/main" val="669857608"/>
                    </a:ext>
                  </a:extLst>
                </a:gridCol>
                <a:gridCol w="2540850">
                  <a:extLst>
                    <a:ext uri="{9D8B030D-6E8A-4147-A177-3AD203B41FA5}">
                      <a16:colId xmlns:a16="http://schemas.microsoft.com/office/drawing/2014/main" val="3712013674"/>
                    </a:ext>
                  </a:extLst>
                </a:gridCol>
              </a:tblGrid>
              <a:tr h="418004">
                <a:tc>
                  <a:txBody>
                    <a:bodyPr/>
                    <a:lstStyle/>
                    <a:p>
                      <a:pPr algn="just">
                        <a:lnSpc>
                          <a:spcPct val="107000"/>
                        </a:lnSpc>
                        <a:spcAft>
                          <a:spcPts val="0"/>
                        </a:spcAft>
                      </a:pPr>
                      <a:r>
                        <a:rPr lang="en-US" sz="1400" dirty="0">
                          <a:effectLst/>
                        </a:rPr>
                        <a:t>Starting point</a:t>
                      </a:r>
                      <a:endParaRPr lang="fr-BE"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400">
                          <a:effectLst/>
                        </a:rPr>
                        <a:t>Information needed</a:t>
                      </a:r>
                      <a:endParaRPr lang="fr-BE"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0"/>
                        </a:spcAft>
                      </a:pPr>
                      <a:r>
                        <a:rPr lang="en-US" sz="1400" dirty="0">
                          <a:effectLst/>
                        </a:rPr>
                        <a:t>Relevant parameters</a:t>
                      </a:r>
                      <a:endParaRPr lang="fr-BE"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fr-BE" sz="1400" dirty="0">
                          <a:effectLst/>
                        </a:rPr>
                        <a:t>Field of </a:t>
                      </a:r>
                      <a:r>
                        <a:rPr lang="fr-BE" sz="1400" dirty="0" err="1">
                          <a:effectLst/>
                        </a:rPr>
                        <a:t>applicability</a:t>
                      </a:r>
                      <a:r>
                        <a:rPr lang="fr-BE" sz="1400" dirty="0">
                          <a:effectLst/>
                        </a:rPr>
                        <a:t>/limitations</a:t>
                      </a:r>
                      <a:endParaRPr lang="fr-BE" sz="1400" dirty="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79949786"/>
                  </a:ext>
                </a:extLst>
              </a:tr>
              <a:tr h="2619074">
                <a:tc>
                  <a:txBody>
                    <a:bodyPr/>
                    <a:lstStyle/>
                    <a:p>
                      <a:pPr algn="l">
                        <a:lnSpc>
                          <a:spcPct val="107000"/>
                        </a:lnSpc>
                        <a:spcAft>
                          <a:spcPts val="0"/>
                        </a:spcAft>
                      </a:pPr>
                      <a:r>
                        <a:rPr lang="en-US" sz="1400" dirty="0">
                          <a:effectLst/>
                        </a:rPr>
                        <a:t>Approach 3: Pellets collected in preventive barriers</a:t>
                      </a:r>
                      <a:endParaRPr lang="fr-BE"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en-US" sz="1400" dirty="0">
                          <a:effectLst/>
                        </a:rPr>
                        <a:t>Quantity of pellets collected in the preventive barriers and a generic efficiency factor for the latter</a:t>
                      </a:r>
                      <a:endParaRPr lang="fr-BE"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en-US" sz="1400" dirty="0">
                          <a:effectLst/>
                        </a:rPr>
                        <a:t>CPB + average efficiency of preventive barriers+ efficiency of mitigating barriers</a:t>
                      </a:r>
                      <a:endParaRPr lang="fr-BE"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kern="1200" dirty="0">
                          <a:solidFill>
                            <a:schemeClr val="dk1"/>
                          </a:solidFill>
                          <a:effectLst/>
                        </a:rPr>
                        <a:t>This approach considers spills collected in preventive barrier in a more holistic way </a:t>
                      </a:r>
                      <a:r>
                        <a:rPr lang="en-US" sz="1400" kern="1200" dirty="0">
                          <a:solidFill>
                            <a:schemeClr val="dk1"/>
                          </a:solidFill>
                          <a:effectLst/>
                        </a:rPr>
                        <a:t>(default realistic worst case efficiencies). This means that it is mainly applicable when preventive barriers have already been implemented in all the plant macro-areas. </a:t>
                      </a:r>
                      <a:r>
                        <a:rPr lang="en-US" sz="1400" b="1" kern="1200" dirty="0">
                          <a:solidFill>
                            <a:schemeClr val="dk1"/>
                          </a:solidFill>
                          <a:effectLst/>
                        </a:rPr>
                        <a:t>Not applicable to closed systems.</a:t>
                      </a:r>
                      <a:endParaRPr lang="fr-BE" sz="1400" kern="1200" dirty="0">
                        <a:solidFill>
                          <a:schemeClr val="dk1"/>
                        </a:solidFill>
                        <a:effectLst/>
                      </a:endParaRPr>
                    </a:p>
                  </a:txBody>
                  <a:tcPr marL="68580" marR="68580" marT="0" marB="0"/>
                </a:tc>
                <a:extLst>
                  <a:ext uri="{0D108BD9-81ED-4DB2-BD59-A6C34878D82A}">
                    <a16:rowId xmlns:a16="http://schemas.microsoft.com/office/drawing/2014/main" val="596936520"/>
                  </a:ext>
                </a:extLst>
              </a:tr>
              <a:tr h="1341632">
                <a:tc>
                  <a:txBody>
                    <a:bodyPr/>
                    <a:lstStyle/>
                    <a:p>
                      <a:pPr algn="l">
                        <a:lnSpc>
                          <a:spcPct val="107000"/>
                        </a:lnSpc>
                        <a:spcAft>
                          <a:spcPts val="0"/>
                        </a:spcAft>
                      </a:pPr>
                      <a:r>
                        <a:rPr lang="en-US" sz="1400">
                          <a:effectLst/>
                        </a:rPr>
                        <a:t>Approach 4: same as risk reduction</a:t>
                      </a:r>
                      <a:endParaRPr lang="fr-BE"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en-US" sz="1400">
                          <a:effectLst/>
                        </a:rPr>
                        <a:t>Detailed info on barrier efficiency, estimated and/or measured pellets in barriers</a:t>
                      </a:r>
                      <a:endParaRPr lang="fr-BE"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en-US" sz="1400" dirty="0">
                          <a:effectLst/>
                        </a:rPr>
                        <a:t>Same as risk reduction</a:t>
                      </a:r>
                      <a:endParaRPr lang="fr-BE"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algn="l">
                        <a:lnSpc>
                          <a:spcPct val="107000"/>
                        </a:lnSpc>
                        <a:spcAft>
                          <a:spcPts val="0"/>
                        </a:spcAft>
                      </a:pPr>
                      <a:r>
                        <a:rPr lang="fr-BE" sz="1400" b="1" dirty="0">
                          <a:effectLst/>
                        </a:rPr>
                        <a:t>A </a:t>
                      </a:r>
                      <a:r>
                        <a:rPr lang="fr-BE" sz="1400" b="1" dirty="0" err="1">
                          <a:effectLst/>
                        </a:rPr>
                        <a:t>refined</a:t>
                      </a:r>
                      <a:r>
                        <a:rPr lang="fr-BE" sz="1400" b="1" dirty="0">
                          <a:effectLst/>
                        </a:rPr>
                        <a:t> model for </a:t>
                      </a:r>
                      <a:r>
                        <a:rPr lang="fr-BE" sz="1400" b="1" dirty="0" err="1">
                          <a:effectLst/>
                        </a:rPr>
                        <a:t>risk</a:t>
                      </a:r>
                      <a:r>
                        <a:rPr lang="fr-BE" sz="1400" b="1" dirty="0">
                          <a:effectLst/>
                        </a:rPr>
                        <a:t> minimisation</a:t>
                      </a:r>
                      <a:r>
                        <a:rPr lang="fr-BE" sz="1400" dirty="0">
                          <a:effectLst/>
                        </a:rPr>
                        <a:t>. Applicable to plant </a:t>
                      </a:r>
                      <a:r>
                        <a:rPr lang="fr-BE" sz="1400" dirty="0" err="1">
                          <a:effectLst/>
                        </a:rPr>
                        <a:t>with</a:t>
                      </a:r>
                      <a:r>
                        <a:rPr lang="fr-BE" sz="1400" dirty="0">
                          <a:effectLst/>
                        </a:rPr>
                        <a:t> a lot of ressources and at a </a:t>
                      </a:r>
                      <a:r>
                        <a:rPr lang="fr-BE" sz="1400" dirty="0" err="1">
                          <a:effectLst/>
                        </a:rPr>
                        <a:t>further</a:t>
                      </a:r>
                      <a:r>
                        <a:rPr lang="fr-BE" sz="1400" dirty="0">
                          <a:effectLst/>
                        </a:rPr>
                        <a:t> </a:t>
                      </a:r>
                      <a:r>
                        <a:rPr lang="fr-BE" sz="1400" dirty="0" err="1">
                          <a:effectLst/>
                        </a:rPr>
                        <a:t>implementation</a:t>
                      </a:r>
                      <a:r>
                        <a:rPr lang="fr-BE" sz="1400" dirty="0">
                          <a:effectLst/>
                        </a:rPr>
                        <a:t> stage </a:t>
                      </a:r>
                      <a:r>
                        <a:rPr lang="fr-BE" sz="1400" dirty="0" err="1">
                          <a:effectLst/>
                        </a:rPr>
                        <a:t>after</a:t>
                      </a:r>
                      <a:r>
                        <a:rPr lang="fr-BE" sz="1400" dirty="0">
                          <a:effectLst/>
                        </a:rPr>
                        <a:t> the first </a:t>
                      </a:r>
                      <a:r>
                        <a:rPr lang="fr-BE" sz="1400" dirty="0" err="1">
                          <a:effectLst/>
                        </a:rPr>
                        <a:t>risk</a:t>
                      </a:r>
                      <a:r>
                        <a:rPr lang="fr-BE" sz="1400" dirty="0">
                          <a:effectLst/>
                        </a:rPr>
                        <a:t> </a:t>
                      </a:r>
                      <a:r>
                        <a:rPr lang="fr-BE" sz="1400" dirty="0" err="1">
                          <a:effectLst/>
                        </a:rPr>
                        <a:t>identified</a:t>
                      </a:r>
                      <a:r>
                        <a:rPr lang="fr-BE" sz="1400" dirty="0">
                          <a:effectLst/>
                        </a:rPr>
                        <a:t> by </a:t>
                      </a:r>
                      <a:r>
                        <a:rPr lang="fr-BE" sz="1400" dirty="0" err="1">
                          <a:effectLst/>
                        </a:rPr>
                        <a:t>risk</a:t>
                      </a:r>
                      <a:r>
                        <a:rPr lang="fr-BE" sz="1400" dirty="0">
                          <a:effectLst/>
                        </a:rPr>
                        <a:t> mapping has been </a:t>
                      </a:r>
                      <a:r>
                        <a:rPr lang="fr-BE" sz="1400" dirty="0" err="1">
                          <a:effectLst/>
                        </a:rPr>
                        <a:t>addressed</a:t>
                      </a:r>
                      <a:r>
                        <a:rPr lang="fr-BE" sz="1400" dirty="0">
                          <a:effectLst/>
                        </a:rPr>
                        <a:t>.</a:t>
                      </a:r>
                      <a:endParaRPr lang="fr-BE" sz="1400" dirty="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16893862"/>
                  </a:ext>
                </a:extLst>
              </a:tr>
            </a:tbl>
          </a:graphicData>
        </a:graphic>
      </p:graphicFrame>
      <p:sp>
        <p:nvSpPr>
          <p:cNvPr id="6" name="TextBox 5">
            <a:extLst>
              <a:ext uri="{FF2B5EF4-FFF2-40B4-BE49-F238E27FC236}">
                <a16:creationId xmlns:a16="http://schemas.microsoft.com/office/drawing/2014/main" id="{93012658-8E65-4B40-8143-71E14FA40518}"/>
              </a:ext>
            </a:extLst>
          </p:cNvPr>
          <p:cNvSpPr txBox="1"/>
          <p:nvPr/>
        </p:nvSpPr>
        <p:spPr>
          <a:xfrm>
            <a:off x="10928938" y="3290500"/>
            <a:ext cx="1071718"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BE" sz="1600" b="1" i="0" u="none" strike="noStrike" kern="1200" cap="none" spc="0" normalizeH="0" baseline="0" noProof="0" dirty="0">
                <a:ln>
                  <a:noFill/>
                </a:ln>
                <a:solidFill>
                  <a:srgbClr val="0065BD"/>
                </a:solidFill>
                <a:effectLst/>
                <a:uLnTx/>
                <a:uFillTx/>
                <a:latin typeface="Arial" charset="0"/>
                <a:ea typeface="+mn-ea"/>
                <a:cs typeface="+mn-cs"/>
              </a:rPr>
              <a:t>Tier 1,5</a:t>
            </a:r>
          </a:p>
        </p:txBody>
      </p:sp>
      <p:sp>
        <p:nvSpPr>
          <p:cNvPr id="7" name="TextBox 6">
            <a:extLst>
              <a:ext uri="{FF2B5EF4-FFF2-40B4-BE49-F238E27FC236}">
                <a16:creationId xmlns:a16="http://schemas.microsoft.com/office/drawing/2014/main" id="{2E0F7A5F-247F-4F14-BDE7-0C0E08ABAADE}"/>
              </a:ext>
            </a:extLst>
          </p:cNvPr>
          <p:cNvSpPr txBox="1"/>
          <p:nvPr/>
        </p:nvSpPr>
        <p:spPr>
          <a:xfrm>
            <a:off x="11144962" y="5733256"/>
            <a:ext cx="783686" cy="33855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BE" sz="1600" b="1" i="0" u="none" strike="noStrike" kern="1200" cap="none" spc="0" normalizeH="0" baseline="0" noProof="0" dirty="0">
                <a:ln>
                  <a:noFill/>
                </a:ln>
                <a:solidFill>
                  <a:srgbClr val="0065BD"/>
                </a:solidFill>
                <a:effectLst/>
                <a:uLnTx/>
                <a:uFillTx/>
                <a:latin typeface="Arial" charset="0"/>
                <a:ea typeface="+mn-ea"/>
                <a:cs typeface="+mn-cs"/>
              </a:rPr>
              <a:t>Tier 2</a:t>
            </a:r>
          </a:p>
        </p:txBody>
      </p:sp>
    </p:spTree>
    <p:extLst>
      <p:ext uri="{BB962C8B-B14F-4D97-AF65-F5344CB8AC3E}">
        <p14:creationId xmlns:p14="http://schemas.microsoft.com/office/powerpoint/2010/main" val="19507774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F129196-BAAE-44C1-BD01-5B80AB7A677F}"/>
              </a:ext>
            </a:extLst>
          </p:cNvPr>
          <p:cNvSpPr/>
          <p:nvPr/>
        </p:nvSpPr>
        <p:spPr>
          <a:xfrm>
            <a:off x="0" y="6216783"/>
            <a:ext cx="12192000" cy="641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a:xfrm>
            <a:off x="838200" y="1444752"/>
            <a:ext cx="10515600" cy="410021"/>
          </a:xfrm>
        </p:spPr>
        <p:txBody>
          <a:bodyPr>
            <a:normAutofit/>
          </a:bodyPr>
          <a:lstStyle/>
          <a:p>
            <a:pPr marL="0" indent="0" algn="just">
              <a:buNone/>
            </a:pPr>
            <a:r>
              <a:rPr lang="en-US" sz="1800" b="1" dirty="0">
                <a:solidFill>
                  <a:srgbClr val="0000FF"/>
                </a:solidFill>
              </a:rPr>
              <a:t>CASE EXAMPLE</a:t>
            </a:r>
            <a:r>
              <a:rPr lang="en-US" sz="1800" dirty="0">
                <a:solidFill>
                  <a:srgbClr val="0000FF"/>
                </a:solidFill>
              </a:rPr>
              <a:t> (worksheet </a:t>
            </a:r>
            <a:r>
              <a:rPr lang="en-US" sz="1800" i="1" dirty="0">
                <a:solidFill>
                  <a:srgbClr val="0000FF"/>
                </a:solidFill>
              </a:rPr>
              <a:t>Structure</a:t>
            </a:r>
            <a:r>
              <a:rPr lang="en-US" sz="1800" dirty="0">
                <a:solidFill>
                  <a:srgbClr val="0000FF"/>
                </a:solidFill>
              </a:rPr>
              <a:t>)</a:t>
            </a:r>
          </a:p>
        </p:txBody>
      </p:sp>
      <p:pic>
        <p:nvPicPr>
          <p:cNvPr id="6" name="Picture 5">
            <a:extLst>
              <a:ext uri="{FF2B5EF4-FFF2-40B4-BE49-F238E27FC236}">
                <a16:creationId xmlns:a16="http://schemas.microsoft.com/office/drawing/2014/main" id="{82160AE0-21F7-4E62-8612-FD3C59BB01AB}"/>
              </a:ext>
            </a:extLst>
          </p:cNvPr>
          <p:cNvPicPr>
            <a:picLocks noChangeAspect="1"/>
          </p:cNvPicPr>
          <p:nvPr/>
        </p:nvPicPr>
        <p:blipFill>
          <a:blip r:embed="rId2"/>
          <a:stretch>
            <a:fillRect/>
          </a:stretch>
        </p:blipFill>
        <p:spPr>
          <a:xfrm>
            <a:off x="2470033" y="1978596"/>
            <a:ext cx="7251934" cy="4337281"/>
          </a:xfrm>
          <a:prstGeom prst="rect">
            <a:avLst/>
          </a:prstGeom>
        </p:spPr>
      </p:pic>
      <p:sp>
        <p:nvSpPr>
          <p:cNvPr id="7" name="Rectangle 6">
            <a:extLst>
              <a:ext uri="{FF2B5EF4-FFF2-40B4-BE49-F238E27FC236}">
                <a16:creationId xmlns:a16="http://schemas.microsoft.com/office/drawing/2014/main" id="{45253C89-93A8-4FEC-89ED-21806A26EF70}"/>
              </a:ext>
            </a:extLst>
          </p:cNvPr>
          <p:cNvSpPr/>
          <p:nvPr/>
        </p:nvSpPr>
        <p:spPr>
          <a:xfrm>
            <a:off x="2470033" y="2359943"/>
            <a:ext cx="4883267" cy="396657"/>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Rectangle: Rounded Corners 7">
            <a:extLst>
              <a:ext uri="{FF2B5EF4-FFF2-40B4-BE49-F238E27FC236}">
                <a16:creationId xmlns:a16="http://schemas.microsoft.com/office/drawing/2014/main" id="{59AF6859-9918-4F7A-840C-83E041D6A2DB}"/>
              </a:ext>
            </a:extLst>
          </p:cNvPr>
          <p:cNvSpPr/>
          <p:nvPr/>
        </p:nvSpPr>
        <p:spPr>
          <a:xfrm>
            <a:off x="1417068" y="2421111"/>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MAs NUMBER</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9" name="Rectangle 8">
            <a:extLst>
              <a:ext uri="{FF2B5EF4-FFF2-40B4-BE49-F238E27FC236}">
                <a16:creationId xmlns:a16="http://schemas.microsoft.com/office/drawing/2014/main" id="{E517C9BE-EDEC-4CDD-9108-5A955A1DD362}"/>
              </a:ext>
            </a:extLst>
          </p:cNvPr>
          <p:cNvSpPr/>
          <p:nvPr/>
        </p:nvSpPr>
        <p:spPr>
          <a:xfrm>
            <a:off x="2470033" y="3337843"/>
            <a:ext cx="7251934" cy="1689517"/>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1" name="Rectangle: Rounded Corners 10">
            <a:extLst>
              <a:ext uri="{FF2B5EF4-FFF2-40B4-BE49-F238E27FC236}">
                <a16:creationId xmlns:a16="http://schemas.microsoft.com/office/drawing/2014/main" id="{4EFBF441-8F41-4381-9797-1E53AC4D8C85}"/>
              </a:ext>
            </a:extLst>
          </p:cNvPr>
          <p:cNvSpPr/>
          <p:nvPr/>
        </p:nvSpPr>
        <p:spPr>
          <a:xfrm>
            <a:off x="1417068" y="4045441"/>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CPs NUMBER AND APPROAH TYPE</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12" name="Rectangle 11">
            <a:extLst>
              <a:ext uri="{FF2B5EF4-FFF2-40B4-BE49-F238E27FC236}">
                <a16:creationId xmlns:a16="http://schemas.microsoft.com/office/drawing/2014/main" id="{3A152555-3359-4028-8756-3EACE01F2CC8}"/>
              </a:ext>
            </a:extLst>
          </p:cNvPr>
          <p:cNvSpPr/>
          <p:nvPr/>
        </p:nvSpPr>
        <p:spPr>
          <a:xfrm>
            <a:off x="2470034" y="2880423"/>
            <a:ext cx="1178042" cy="319089"/>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23809738"/>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07B29A7C-B229-470C-88BB-9189825CCC8A}"/>
              </a:ext>
            </a:extLst>
          </p:cNvPr>
          <p:cNvSpPr/>
          <p:nvPr/>
        </p:nvSpPr>
        <p:spPr>
          <a:xfrm>
            <a:off x="0" y="6266329"/>
            <a:ext cx="12192000" cy="591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pic>
        <p:nvPicPr>
          <p:cNvPr id="13" name="Picture 12">
            <a:extLst>
              <a:ext uri="{FF2B5EF4-FFF2-40B4-BE49-F238E27FC236}">
                <a16:creationId xmlns:a16="http://schemas.microsoft.com/office/drawing/2014/main" id="{451D86F7-CF0E-4F08-BA48-34B0EC500DD4}"/>
              </a:ext>
            </a:extLst>
          </p:cNvPr>
          <p:cNvPicPr>
            <a:picLocks noChangeAspect="1"/>
          </p:cNvPicPr>
          <p:nvPr/>
        </p:nvPicPr>
        <p:blipFill>
          <a:blip r:embed="rId2"/>
          <a:stretch>
            <a:fillRect/>
          </a:stretch>
        </p:blipFill>
        <p:spPr>
          <a:xfrm>
            <a:off x="2006110" y="1554748"/>
            <a:ext cx="8020462" cy="5035809"/>
          </a:xfrm>
          <a:prstGeom prst="rect">
            <a:avLst/>
          </a:prstGeom>
        </p:spPr>
      </p:pic>
      <p:sp>
        <p:nvSpPr>
          <p:cNvPr id="14" name="Rectangle 13">
            <a:extLst>
              <a:ext uri="{FF2B5EF4-FFF2-40B4-BE49-F238E27FC236}">
                <a16:creationId xmlns:a16="http://schemas.microsoft.com/office/drawing/2014/main" id="{0AFB6256-61BF-4A47-92C2-748A5E37EA69}"/>
              </a:ext>
            </a:extLst>
          </p:cNvPr>
          <p:cNvSpPr/>
          <p:nvPr/>
        </p:nvSpPr>
        <p:spPr>
          <a:xfrm>
            <a:off x="1986279" y="2664160"/>
            <a:ext cx="1931431" cy="1239628"/>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75977B75-5D4E-4546-AEAC-607A78A11F21}"/>
              </a:ext>
            </a:extLst>
          </p:cNvPr>
          <p:cNvSpPr/>
          <p:nvPr/>
        </p:nvSpPr>
        <p:spPr>
          <a:xfrm>
            <a:off x="3995420" y="2664160"/>
            <a:ext cx="2773680" cy="1333152"/>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60C4F2BF-E539-44D5-AA71-A74D756BA271}"/>
              </a:ext>
            </a:extLst>
          </p:cNvPr>
          <p:cNvSpPr/>
          <p:nvPr/>
        </p:nvSpPr>
        <p:spPr>
          <a:xfrm>
            <a:off x="2346960" y="1880301"/>
            <a:ext cx="1585583" cy="305978"/>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867B2D0D-B774-4817-9CA6-4F3CB03EB5C8}"/>
              </a:ext>
            </a:extLst>
          </p:cNvPr>
          <p:cNvSpPr/>
          <p:nvPr/>
        </p:nvSpPr>
        <p:spPr>
          <a:xfrm>
            <a:off x="6846811" y="2658122"/>
            <a:ext cx="3179762" cy="1333153"/>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18" name="Rectangle: Rounded Corners 17">
            <a:extLst>
              <a:ext uri="{FF2B5EF4-FFF2-40B4-BE49-F238E27FC236}">
                <a16:creationId xmlns:a16="http://schemas.microsoft.com/office/drawing/2014/main" id="{58BB01BB-D0F1-4FAC-ACF8-03FD35C6BD44}"/>
              </a:ext>
            </a:extLst>
          </p:cNvPr>
          <p:cNvSpPr/>
          <p:nvPr/>
        </p:nvSpPr>
        <p:spPr>
          <a:xfrm>
            <a:off x="7959614" y="2312823"/>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MACRO AREA RESULTS</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19" name="Rectangle: Rounded Corners 18">
            <a:extLst>
              <a:ext uri="{FF2B5EF4-FFF2-40B4-BE49-F238E27FC236}">
                <a16:creationId xmlns:a16="http://schemas.microsoft.com/office/drawing/2014/main" id="{F134586E-8704-45E1-8734-D366BFA09573}"/>
              </a:ext>
            </a:extLst>
          </p:cNvPr>
          <p:cNvSpPr/>
          <p:nvPr/>
        </p:nvSpPr>
        <p:spPr>
          <a:xfrm>
            <a:off x="4905182" y="2312823"/>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SPILLS INPUT</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20" name="Rectangle: Rounded Corners 19">
            <a:extLst>
              <a:ext uri="{FF2B5EF4-FFF2-40B4-BE49-F238E27FC236}">
                <a16:creationId xmlns:a16="http://schemas.microsoft.com/office/drawing/2014/main" id="{3F9F068D-FA84-4295-9B61-A48A8ABE3B28}"/>
              </a:ext>
            </a:extLst>
          </p:cNvPr>
          <p:cNvSpPr/>
          <p:nvPr/>
        </p:nvSpPr>
        <p:spPr>
          <a:xfrm>
            <a:off x="2474916" y="2312823"/>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DEFINITION OF </a:t>
            </a:r>
            <a:b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b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MA AND CPs</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21" name="Rectangle: Rounded Corners 20">
            <a:extLst>
              <a:ext uri="{FF2B5EF4-FFF2-40B4-BE49-F238E27FC236}">
                <a16:creationId xmlns:a16="http://schemas.microsoft.com/office/drawing/2014/main" id="{958FA891-24A3-49D2-958E-926607529780}"/>
              </a:ext>
            </a:extLst>
          </p:cNvPr>
          <p:cNvSpPr/>
          <p:nvPr/>
        </p:nvSpPr>
        <p:spPr>
          <a:xfrm>
            <a:off x="2662673" y="1521847"/>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TOTAL THROUGHPUT</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23" name="Content Placeholder 2">
            <a:extLst>
              <a:ext uri="{FF2B5EF4-FFF2-40B4-BE49-F238E27FC236}">
                <a16:creationId xmlns:a16="http://schemas.microsoft.com/office/drawing/2014/main" id="{3914DB91-0F3A-438B-BB8E-DA80FB648B6B}"/>
              </a:ext>
            </a:extLst>
          </p:cNvPr>
          <p:cNvSpPr>
            <a:spLocks noGrp="1"/>
          </p:cNvSpPr>
          <p:nvPr>
            <p:ph idx="1"/>
          </p:nvPr>
        </p:nvSpPr>
        <p:spPr>
          <a:xfrm>
            <a:off x="838200" y="1093636"/>
            <a:ext cx="10515600" cy="428393"/>
          </a:xfrm>
        </p:spPr>
        <p:txBody>
          <a:bodyPr>
            <a:normAutofit/>
          </a:bodyPr>
          <a:lstStyle/>
          <a:p>
            <a:pPr marL="0" indent="0" algn="just">
              <a:buNone/>
            </a:pPr>
            <a:r>
              <a:rPr lang="en-US" sz="1800" b="1" dirty="0">
                <a:solidFill>
                  <a:srgbClr val="0000FF"/>
                </a:solidFill>
              </a:rPr>
              <a:t>CASE EXAMPLE</a:t>
            </a:r>
            <a:r>
              <a:rPr lang="en-US" sz="1800" dirty="0">
                <a:solidFill>
                  <a:srgbClr val="0000FF"/>
                </a:solidFill>
              </a:rPr>
              <a:t> (worksheet </a:t>
            </a:r>
            <a:r>
              <a:rPr lang="en-US" sz="1800" i="1" dirty="0">
                <a:solidFill>
                  <a:srgbClr val="0000FF"/>
                </a:solidFill>
              </a:rPr>
              <a:t>Inputs</a:t>
            </a:r>
            <a:r>
              <a:rPr lang="en-US" sz="1800" dirty="0">
                <a:solidFill>
                  <a:srgbClr val="0000FF"/>
                </a:solidFill>
              </a:rPr>
              <a:t>)</a:t>
            </a:r>
          </a:p>
        </p:txBody>
      </p:sp>
    </p:spTree>
    <p:extLst>
      <p:ext uri="{BB962C8B-B14F-4D97-AF65-F5344CB8AC3E}">
        <p14:creationId xmlns:p14="http://schemas.microsoft.com/office/powerpoint/2010/main" val="3598019055"/>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9493074A-DD02-4106-A4CB-D51B6FEB9314}"/>
              </a:ext>
            </a:extLst>
          </p:cNvPr>
          <p:cNvSpPr/>
          <p:nvPr/>
        </p:nvSpPr>
        <p:spPr>
          <a:xfrm>
            <a:off x="0" y="6216783"/>
            <a:ext cx="12192000" cy="641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a:xfrm>
            <a:off x="1193800" y="1501902"/>
            <a:ext cx="10515600" cy="4828301"/>
          </a:xfrm>
        </p:spPr>
        <p:txBody>
          <a:bodyPr>
            <a:normAutofit/>
          </a:bodyPr>
          <a:lstStyle/>
          <a:p>
            <a:pPr marL="0" indent="0" algn="just">
              <a:buNone/>
            </a:pPr>
            <a:r>
              <a:rPr lang="en-US" sz="1800" b="1" dirty="0">
                <a:solidFill>
                  <a:srgbClr val="0000FF"/>
                </a:solidFill>
              </a:rPr>
              <a:t>CASE EXAMPLE</a:t>
            </a:r>
          </a:p>
        </p:txBody>
      </p:sp>
      <p:sp>
        <p:nvSpPr>
          <p:cNvPr id="13" name="Rectangle 12">
            <a:extLst>
              <a:ext uri="{FF2B5EF4-FFF2-40B4-BE49-F238E27FC236}">
                <a16:creationId xmlns:a16="http://schemas.microsoft.com/office/drawing/2014/main" id="{11591C87-3C55-474C-9200-74F1C27839D1}"/>
              </a:ext>
            </a:extLst>
          </p:cNvPr>
          <p:cNvSpPr/>
          <p:nvPr/>
        </p:nvSpPr>
        <p:spPr>
          <a:xfrm>
            <a:off x="2432600" y="5315203"/>
            <a:ext cx="4572000" cy="214482"/>
          </a:xfrm>
          <a:prstGeom prst="rect">
            <a:avLst/>
          </a:prstGeom>
        </p:spPr>
        <p:txBody>
          <a:bodyPr>
            <a:spAutoFit/>
          </a:bodyPr>
          <a:lstStyle/>
          <a:p>
            <a:pPr marL="0" marR="0" lvl="0" indent="0" algn="ctr" defTabSz="914400" rtl="0" eaLnBrk="1" fontAlgn="base" latinLnBrk="0" hangingPunct="1">
              <a:lnSpc>
                <a:spcPct val="107000"/>
              </a:lnSpc>
              <a:spcBef>
                <a:spcPct val="0"/>
              </a:spcBef>
              <a:spcAft>
                <a:spcPts val="800"/>
              </a:spcAft>
              <a:buClrTx/>
              <a:buSzTx/>
              <a:buFontTx/>
              <a:buNone/>
              <a:tabLst/>
              <a:defRPr/>
            </a:pPr>
            <a:r>
              <a:rPr kumimoji="0" lang="en-GB" sz="800" b="0" i="1" u="none" strike="noStrike" kern="1200" cap="none" spc="0" normalizeH="0" baseline="0" noProof="0" dirty="0">
                <a:ln>
                  <a:noFill/>
                </a:ln>
                <a:solidFill>
                  <a:srgbClr val="494949"/>
                </a:solidFill>
                <a:effectLst/>
                <a:uLnTx/>
                <a:uFillTx/>
                <a:latin typeface="Arial" panose="020B0604020202020204" pitchFamily="34" charset="0"/>
                <a:ea typeface="Calibri" panose="020F0502020204030204" pitchFamily="34" charset="0"/>
                <a:cs typeface="Times New Roman" panose="02020603050405020304" pitchFamily="18" charset="0"/>
              </a:rPr>
              <a:t>Figure 1. Pellet spills and loss – Plant Material Flow Diagram (example)</a:t>
            </a:r>
            <a:endParaRPr kumimoji="0" lang="fr-BE" sz="800" b="0" i="0" u="none" strike="noStrike" kern="1200" cap="none" spc="0" normalizeH="0" baseline="0" noProof="0" dirty="0">
              <a:ln>
                <a:noFill/>
              </a:ln>
              <a:solidFill>
                <a:srgbClr val="494949"/>
              </a:solidFill>
              <a:effectLst/>
              <a:uLnTx/>
              <a:uFillTx/>
              <a:latin typeface="Arial" panose="020B0604020202020204" pitchFamily="34" charset="0"/>
              <a:ea typeface="Calibri" panose="020F0502020204030204" pitchFamily="34" charset="0"/>
              <a:cs typeface="Times New Roman" panose="02020603050405020304" pitchFamily="18" charset="0"/>
            </a:endParaRPr>
          </a:p>
        </p:txBody>
      </p:sp>
      <p:pic>
        <p:nvPicPr>
          <p:cNvPr id="14" name="Picture 13">
            <a:extLst>
              <a:ext uri="{FF2B5EF4-FFF2-40B4-BE49-F238E27FC236}">
                <a16:creationId xmlns:a16="http://schemas.microsoft.com/office/drawing/2014/main" id="{8A703499-83BA-493C-844A-9CAFCEE22F8F}"/>
              </a:ext>
            </a:extLst>
          </p:cNvPr>
          <p:cNvPicPr>
            <a:picLocks noChangeAspect="1"/>
          </p:cNvPicPr>
          <p:nvPr/>
        </p:nvPicPr>
        <p:blipFill>
          <a:blip r:embed="rId2"/>
          <a:stretch>
            <a:fillRect/>
          </a:stretch>
        </p:blipFill>
        <p:spPr>
          <a:xfrm>
            <a:off x="1127873" y="1391909"/>
            <a:ext cx="8591992" cy="4826248"/>
          </a:xfrm>
          <a:prstGeom prst="rect">
            <a:avLst/>
          </a:prstGeom>
        </p:spPr>
      </p:pic>
      <p:pic>
        <p:nvPicPr>
          <p:cNvPr id="15" name="Picture 14">
            <a:extLst>
              <a:ext uri="{FF2B5EF4-FFF2-40B4-BE49-F238E27FC236}">
                <a16:creationId xmlns:a16="http://schemas.microsoft.com/office/drawing/2014/main" id="{DB2CCC90-6AE0-48AC-9317-D976373D9C3A}"/>
              </a:ext>
            </a:extLst>
          </p:cNvPr>
          <p:cNvPicPr>
            <a:picLocks noChangeAspect="1"/>
          </p:cNvPicPr>
          <p:nvPr/>
        </p:nvPicPr>
        <p:blipFill>
          <a:blip r:embed="rId3"/>
          <a:stretch>
            <a:fillRect/>
          </a:stretch>
        </p:blipFill>
        <p:spPr>
          <a:xfrm>
            <a:off x="5385369" y="1954318"/>
            <a:ext cx="5550185" cy="4845299"/>
          </a:xfrm>
          <a:prstGeom prst="rect">
            <a:avLst/>
          </a:prstGeom>
        </p:spPr>
      </p:pic>
      <p:sp>
        <p:nvSpPr>
          <p:cNvPr id="16" name="Rectangle: Rounded Corners 15">
            <a:extLst>
              <a:ext uri="{FF2B5EF4-FFF2-40B4-BE49-F238E27FC236}">
                <a16:creationId xmlns:a16="http://schemas.microsoft.com/office/drawing/2014/main" id="{35B4B69F-38E5-4024-933B-D89625B84D28}"/>
              </a:ext>
            </a:extLst>
          </p:cNvPr>
          <p:cNvSpPr/>
          <p:nvPr/>
        </p:nvSpPr>
        <p:spPr>
          <a:xfrm>
            <a:off x="1227789" y="6317644"/>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CRITICAL POINTS</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17" name="Rectangle: Rounded Corners 16">
            <a:extLst>
              <a:ext uri="{FF2B5EF4-FFF2-40B4-BE49-F238E27FC236}">
                <a16:creationId xmlns:a16="http://schemas.microsoft.com/office/drawing/2014/main" id="{2BD264A0-DD93-4629-B2A9-806932C64560}"/>
              </a:ext>
            </a:extLst>
          </p:cNvPr>
          <p:cNvSpPr/>
          <p:nvPr/>
        </p:nvSpPr>
        <p:spPr>
          <a:xfrm>
            <a:off x="3598603" y="6317644"/>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PREVENTIVE BARRIERS</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18" name="Rectangle: Rounded Corners 17">
            <a:extLst>
              <a:ext uri="{FF2B5EF4-FFF2-40B4-BE49-F238E27FC236}">
                <a16:creationId xmlns:a16="http://schemas.microsoft.com/office/drawing/2014/main" id="{78743324-112D-457E-9BE2-7A2C328E6821}"/>
              </a:ext>
            </a:extLst>
          </p:cNvPr>
          <p:cNvSpPr/>
          <p:nvPr/>
        </p:nvSpPr>
        <p:spPr>
          <a:xfrm>
            <a:off x="5466612" y="5764615"/>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PELLETS SPILL</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19" name="Rectangle: Rounded Corners 18">
            <a:extLst>
              <a:ext uri="{FF2B5EF4-FFF2-40B4-BE49-F238E27FC236}">
                <a16:creationId xmlns:a16="http://schemas.microsoft.com/office/drawing/2014/main" id="{6D1678D3-2EB5-46AF-B040-729D482E9D90}"/>
              </a:ext>
            </a:extLst>
          </p:cNvPr>
          <p:cNvSpPr/>
          <p:nvPr/>
        </p:nvSpPr>
        <p:spPr>
          <a:xfrm>
            <a:off x="8160461" y="4723383"/>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MITIGATING BARRIERS</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20" name="Rectangle: Rounded Corners 19">
            <a:extLst>
              <a:ext uri="{FF2B5EF4-FFF2-40B4-BE49-F238E27FC236}">
                <a16:creationId xmlns:a16="http://schemas.microsoft.com/office/drawing/2014/main" id="{3A078213-2411-44AD-887C-BFB6EE67F36E}"/>
              </a:ext>
            </a:extLst>
          </p:cNvPr>
          <p:cNvSpPr/>
          <p:nvPr/>
        </p:nvSpPr>
        <p:spPr>
          <a:xfrm>
            <a:off x="9981398" y="5764615"/>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PELLETS LOSS</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21" name="Rectangle: Rounded Corners 20">
            <a:extLst>
              <a:ext uri="{FF2B5EF4-FFF2-40B4-BE49-F238E27FC236}">
                <a16:creationId xmlns:a16="http://schemas.microsoft.com/office/drawing/2014/main" id="{6D9FBFD5-12E3-4E01-914E-A41FC782CB4D}"/>
              </a:ext>
            </a:extLst>
          </p:cNvPr>
          <p:cNvSpPr/>
          <p:nvPr/>
        </p:nvSpPr>
        <p:spPr>
          <a:xfrm>
            <a:off x="2984738" y="1680598"/>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BARRIERS SIZE</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22" name="Rectangle 21">
            <a:extLst>
              <a:ext uri="{FF2B5EF4-FFF2-40B4-BE49-F238E27FC236}">
                <a16:creationId xmlns:a16="http://schemas.microsoft.com/office/drawing/2014/main" id="{30A62C23-3B06-419E-8C55-6567064DB7B5}"/>
              </a:ext>
            </a:extLst>
          </p:cNvPr>
          <p:cNvSpPr/>
          <p:nvPr/>
        </p:nvSpPr>
        <p:spPr>
          <a:xfrm>
            <a:off x="1323205" y="1680598"/>
            <a:ext cx="1566595" cy="1542640"/>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3" name="Rectangle 22">
            <a:extLst>
              <a:ext uri="{FF2B5EF4-FFF2-40B4-BE49-F238E27FC236}">
                <a16:creationId xmlns:a16="http://schemas.microsoft.com/office/drawing/2014/main" id="{21B8D222-5731-4E13-96DE-9225CBF1D34B}"/>
              </a:ext>
            </a:extLst>
          </p:cNvPr>
          <p:cNvSpPr/>
          <p:nvPr/>
        </p:nvSpPr>
        <p:spPr>
          <a:xfrm>
            <a:off x="1117461" y="3428259"/>
            <a:ext cx="1171828" cy="2789897"/>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4" name="Rectangle 23">
            <a:extLst>
              <a:ext uri="{FF2B5EF4-FFF2-40B4-BE49-F238E27FC236}">
                <a16:creationId xmlns:a16="http://schemas.microsoft.com/office/drawing/2014/main" id="{69D9132B-6DFA-40E2-8252-66C1A77D948C}"/>
              </a:ext>
            </a:extLst>
          </p:cNvPr>
          <p:cNvSpPr/>
          <p:nvPr/>
        </p:nvSpPr>
        <p:spPr>
          <a:xfrm>
            <a:off x="2977426" y="3103968"/>
            <a:ext cx="2264632" cy="3134137"/>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5" name="Rectangle 24">
            <a:extLst>
              <a:ext uri="{FF2B5EF4-FFF2-40B4-BE49-F238E27FC236}">
                <a16:creationId xmlns:a16="http://schemas.microsoft.com/office/drawing/2014/main" id="{03B448B1-E9EC-4003-9245-9FF881506ADE}"/>
              </a:ext>
            </a:extLst>
          </p:cNvPr>
          <p:cNvSpPr/>
          <p:nvPr/>
        </p:nvSpPr>
        <p:spPr>
          <a:xfrm>
            <a:off x="7527482" y="5529685"/>
            <a:ext cx="2264632" cy="1191462"/>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6" name="Rectangle 25">
            <a:extLst>
              <a:ext uri="{FF2B5EF4-FFF2-40B4-BE49-F238E27FC236}">
                <a16:creationId xmlns:a16="http://schemas.microsoft.com/office/drawing/2014/main" id="{8E63A2D1-B89B-4E33-BAC2-A45AEC89EE0C}"/>
              </a:ext>
            </a:extLst>
          </p:cNvPr>
          <p:cNvSpPr/>
          <p:nvPr/>
        </p:nvSpPr>
        <p:spPr>
          <a:xfrm>
            <a:off x="7526889" y="1854737"/>
            <a:ext cx="2264632" cy="2232582"/>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7" name="Rectangle 26">
            <a:extLst>
              <a:ext uri="{FF2B5EF4-FFF2-40B4-BE49-F238E27FC236}">
                <a16:creationId xmlns:a16="http://schemas.microsoft.com/office/drawing/2014/main" id="{92CACB71-9CF0-4E70-8583-CC69268B4934}"/>
              </a:ext>
            </a:extLst>
          </p:cNvPr>
          <p:cNvSpPr/>
          <p:nvPr/>
        </p:nvSpPr>
        <p:spPr>
          <a:xfrm>
            <a:off x="9987084" y="4082657"/>
            <a:ext cx="948470" cy="1600598"/>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8" name="Rectangle 27">
            <a:extLst>
              <a:ext uri="{FF2B5EF4-FFF2-40B4-BE49-F238E27FC236}">
                <a16:creationId xmlns:a16="http://schemas.microsoft.com/office/drawing/2014/main" id="{A4377CBB-C6F8-4395-BB72-611C8AD1F180}"/>
              </a:ext>
            </a:extLst>
          </p:cNvPr>
          <p:cNvSpPr/>
          <p:nvPr/>
        </p:nvSpPr>
        <p:spPr>
          <a:xfrm>
            <a:off x="5478539" y="4082657"/>
            <a:ext cx="948470" cy="1600598"/>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sp>
        <p:nvSpPr>
          <p:cNvPr id="30" name="Content Placeholder 2">
            <a:extLst>
              <a:ext uri="{FF2B5EF4-FFF2-40B4-BE49-F238E27FC236}">
                <a16:creationId xmlns:a16="http://schemas.microsoft.com/office/drawing/2014/main" id="{AEC8AACD-523D-4EC9-B007-027A7B3350A8}"/>
              </a:ext>
            </a:extLst>
          </p:cNvPr>
          <p:cNvSpPr txBox="1">
            <a:spLocks/>
          </p:cNvSpPr>
          <p:nvPr/>
        </p:nvSpPr>
        <p:spPr>
          <a:xfrm>
            <a:off x="838200" y="1086911"/>
            <a:ext cx="10515600" cy="4283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1800" b="1" dirty="0">
                <a:solidFill>
                  <a:srgbClr val="0000FF"/>
                </a:solidFill>
              </a:rPr>
              <a:t>CASE EXAMPLE</a:t>
            </a:r>
            <a:r>
              <a:rPr lang="en-US" sz="1800" dirty="0">
                <a:solidFill>
                  <a:srgbClr val="0000FF"/>
                </a:solidFill>
              </a:rPr>
              <a:t> (worksheet </a:t>
            </a:r>
            <a:r>
              <a:rPr lang="en-US" sz="1800" i="1" dirty="0">
                <a:solidFill>
                  <a:srgbClr val="0000FF"/>
                </a:solidFill>
              </a:rPr>
              <a:t>CP#</a:t>
            </a:r>
            <a:r>
              <a:rPr lang="en-US" sz="1800" dirty="0">
                <a:solidFill>
                  <a:srgbClr val="0000FF"/>
                </a:solidFill>
              </a:rPr>
              <a:t>)</a:t>
            </a:r>
          </a:p>
        </p:txBody>
      </p:sp>
    </p:spTree>
    <p:extLst>
      <p:ext uri="{BB962C8B-B14F-4D97-AF65-F5344CB8AC3E}">
        <p14:creationId xmlns:p14="http://schemas.microsoft.com/office/powerpoint/2010/main" val="3476746773"/>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AD644DF4-1CE7-4AA0-A27D-17B80E8FA3C6}"/>
              </a:ext>
            </a:extLst>
          </p:cNvPr>
          <p:cNvSpPr/>
          <p:nvPr/>
        </p:nvSpPr>
        <p:spPr>
          <a:xfrm>
            <a:off x="0" y="6216783"/>
            <a:ext cx="12192000" cy="641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pic>
        <p:nvPicPr>
          <p:cNvPr id="29" name="Picture 28">
            <a:extLst>
              <a:ext uri="{FF2B5EF4-FFF2-40B4-BE49-F238E27FC236}">
                <a16:creationId xmlns:a16="http://schemas.microsoft.com/office/drawing/2014/main" id="{E41D5A3C-604A-427D-8385-558A1C4577FD}"/>
              </a:ext>
            </a:extLst>
          </p:cNvPr>
          <p:cNvPicPr>
            <a:picLocks noChangeAspect="1"/>
          </p:cNvPicPr>
          <p:nvPr/>
        </p:nvPicPr>
        <p:blipFill rotWithShape="1">
          <a:blip r:embed="rId2"/>
          <a:srcRect t="9472"/>
          <a:stretch/>
        </p:blipFill>
        <p:spPr>
          <a:xfrm>
            <a:off x="1104013" y="2290939"/>
            <a:ext cx="8572941" cy="2627210"/>
          </a:xfrm>
          <a:prstGeom prst="rect">
            <a:avLst/>
          </a:prstGeom>
        </p:spPr>
      </p:pic>
      <p:pic>
        <p:nvPicPr>
          <p:cNvPr id="30" name="Picture 29">
            <a:extLst>
              <a:ext uri="{FF2B5EF4-FFF2-40B4-BE49-F238E27FC236}">
                <a16:creationId xmlns:a16="http://schemas.microsoft.com/office/drawing/2014/main" id="{85FADA22-63B2-4481-A0A1-4A173B477A5D}"/>
              </a:ext>
            </a:extLst>
          </p:cNvPr>
          <p:cNvPicPr>
            <a:picLocks noChangeAspect="1"/>
          </p:cNvPicPr>
          <p:nvPr/>
        </p:nvPicPr>
        <p:blipFill>
          <a:blip r:embed="rId3"/>
          <a:stretch>
            <a:fillRect/>
          </a:stretch>
        </p:blipFill>
        <p:spPr>
          <a:xfrm>
            <a:off x="5352125" y="1607704"/>
            <a:ext cx="5562886" cy="4864350"/>
          </a:xfrm>
          <a:prstGeom prst="rect">
            <a:avLst/>
          </a:prstGeom>
        </p:spPr>
      </p:pic>
      <p:sp>
        <p:nvSpPr>
          <p:cNvPr id="31" name="Rectangle: Rounded Corners 30">
            <a:extLst>
              <a:ext uri="{FF2B5EF4-FFF2-40B4-BE49-F238E27FC236}">
                <a16:creationId xmlns:a16="http://schemas.microsoft.com/office/drawing/2014/main" id="{03616690-CD03-40AB-8DAC-A8F7DDB98B62}"/>
              </a:ext>
            </a:extLst>
          </p:cNvPr>
          <p:cNvSpPr/>
          <p:nvPr/>
        </p:nvSpPr>
        <p:spPr>
          <a:xfrm>
            <a:off x="1174749" y="5058133"/>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CRITICAL POINTS</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32" name="Rectangle: Rounded Corners 31">
            <a:extLst>
              <a:ext uri="{FF2B5EF4-FFF2-40B4-BE49-F238E27FC236}">
                <a16:creationId xmlns:a16="http://schemas.microsoft.com/office/drawing/2014/main" id="{CB0453A9-EEED-40B2-8E67-2173157A6E2F}"/>
              </a:ext>
            </a:extLst>
          </p:cNvPr>
          <p:cNvSpPr/>
          <p:nvPr/>
        </p:nvSpPr>
        <p:spPr>
          <a:xfrm>
            <a:off x="3619216" y="5058133"/>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PREVENTIVE BARRIERS</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33" name="Rectangle: Rounded Corners 32">
            <a:extLst>
              <a:ext uri="{FF2B5EF4-FFF2-40B4-BE49-F238E27FC236}">
                <a16:creationId xmlns:a16="http://schemas.microsoft.com/office/drawing/2014/main" id="{7A66F895-6324-4E9A-AD31-E3A2F9881C6E}"/>
              </a:ext>
            </a:extLst>
          </p:cNvPr>
          <p:cNvSpPr/>
          <p:nvPr/>
        </p:nvSpPr>
        <p:spPr>
          <a:xfrm>
            <a:off x="2903949" y="2342656"/>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BARRIERS SIZE</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34" name="Rectangle 33">
            <a:extLst>
              <a:ext uri="{FF2B5EF4-FFF2-40B4-BE49-F238E27FC236}">
                <a16:creationId xmlns:a16="http://schemas.microsoft.com/office/drawing/2014/main" id="{0FDC2763-5189-4B10-9960-D86026498A69}"/>
              </a:ext>
            </a:extLst>
          </p:cNvPr>
          <p:cNvSpPr/>
          <p:nvPr/>
        </p:nvSpPr>
        <p:spPr>
          <a:xfrm>
            <a:off x="1213839" y="2342656"/>
            <a:ext cx="1566595" cy="1542640"/>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5" name="Rectangle 34">
            <a:extLst>
              <a:ext uri="{FF2B5EF4-FFF2-40B4-BE49-F238E27FC236}">
                <a16:creationId xmlns:a16="http://schemas.microsoft.com/office/drawing/2014/main" id="{38DF0624-3420-4822-923C-45EDE45CDCB3}"/>
              </a:ext>
            </a:extLst>
          </p:cNvPr>
          <p:cNvSpPr/>
          <p:nvPr/>
        </p:nvSpPr>
        <p:spPr>
          <a:xfrm>
            <a:off x="1065913" y="4051458"/>
            <a:ext cx="1171828" cy="904367"/>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6" name="Rectangle 35">
            <a:extLst>
              <a:ext uri="{FF2B5EF4-FFF2-40B4-BE49-F238E27FC236}">
                <a16:creationId xmlns:a16="http://schemas.microsoft.com/office/drawing/2014/main" id="{A95434AE-A866-44DB-816C-11CDC3EC5122}"/>
              </a:ext>
            </a:extLst>
          </p:cNvPr>
          <p:cNvSpPr/>
          <p:nvPr/>
        </p:nvSpPr>
        <p:spPr>
          <a:xfrm>
            <a:off x="2963978" y="3705225"/>
            <a:ext cx="2264632" cy="1250600"/>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7" name="Rectangle 36">
            <a:extLst>
              <a:ext uri="{FF2B5EF4-FFF2-40B4-BE49-F238E27FC236}">
                <a16:creationId xmlns:a16="http://schemas.microsoft.com/office/drawing/2014/main" id="{EE5E4AFD-2D2C-477E-AF0F-1A506E847D07}"/>
              </a:ext>
            </a:extLst>
          </p:cNvPr>
          <p:cNvSpPr/>
          <p:nvPr/>
        </p:nvSpPr>
        <p:spPr>
          <a:xfrm>
            <a:off x="7491775" y="5195293"/>
            <a:ext cx="2264632" cy="1191462"/>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38" name="Rectangle: Rounded Corners 37">
            <a:extLst>
              <a:ext uri="{FF2B5EF4-FFF2-40B4-BE49-F238E27FC236}">
                <a16:creationId xmlns:a16="http://schemas.microsoft.com/office/drawing/2014/main" id="{DCBF1B62-8F50-42DD-BF94-727876787E30}"/>
              </a:ext>
            </a:extLst>
          </p:cNvPr>
          <p:cNvSpPr/>
          <p:nvPr/>
        </p:nvSpPr>
        <p:spPr>
          <a:xfrm>
            <a:off x="5453164" y="5387530"/>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PELLETS SPILL</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39" name="Rectangle: Rounded Corners 38">
            <a:extLst>
              <a:ext uri="{FF2B5EF4-FFF2-40B4-BE49-F238E27FC236}">
                <a16:creationId xmlns:a16="http://schemas.microsoft.com/office/drawing/2014/main" id="{93FDBFF6-53BE-4475-AC87-44A4FB8FA230}"/>
              </a:ext>
            </a:extLst>
          </p:cNvPr>
          <p:cNvSpPr/>
          <p:nvPr/>
        </p:nvSpPr>
        <p:spPr>
          <a:xfrm>
            <a:off x="8147013" y="4366481"/>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MITIGATING BARRIERS</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40" name="Rectangle: Rounded Corners 39">
            <a:extLst>
              <a:ext uri="{FF2B5EF4-FFF2-40B4-BE49-F238E27FC236}">
                <a16:creationId xmlns:a16="http://schemas.microsoft.com/office/drawing/2014/main" id="{07A62562-F94E-4BEE-871A-0DA326129597}"/>
              </a:ext>
            </a:extLst>
          </p:cNvPr>
          <p:cNvSpPr/>
          <p:nvPr/>
        </p:nvSpPr>
        <p:spPr>
          <a:xfrm>
            <a:off x="9967950" y="5387530"/>
            <a:ext cx="954156" cy="274320"/>
          </a:xfrm>
          <a:prstGeom prst="round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rPr>
              <a:t>PELLETS LOSS</a:t>
            </a:r>
            <a:endParaRPr kumimoji="0" lang="en-BE" sz="900" b="1" i="0" u="none" strike="noStrike" kern="1200" cap="none" spc="0" normalizeH="0" baseline="0" noProof="0" dirty="0">
              <a:ln>
                <a:noFill/>
              </a:ln>
              <a:solidFill>
                <a:srgbClr val="494949"/>
              </a:solidFill>
              <a:effectLst/>
              <a:uLnTx/>
              <a:uFillTx/>
              <a:latin typeface="Calibri" panose="020F0502020204030204" pitchFamily="34" charset="0"/>
              <a:ea typeface="+mn-ea"/>
              <a:cs typeface="Calibri" panose="020F0502020204030204" pitchFamily="34" charset="0"/>
            </a:endParaRPr>
          </a:p>
        </p:txBody>
      </p:sp>
      <p:sp>
        <p:nvSpPr>
          <p:cNvPr id="41" name="Rectangle 40">
            <a:extLst>
              <a:ext uri="{FF2B5EF4-FFF2-40B4-BE49-F238E27FC236}">
                <a16:creationId xmlns:a16="http://schemas.microsoft.com/office/drawing/2014/main" id="{C649CBC2-2894-4873-8082-5F35F7E4A03C}"/>
              </a:ext>
            </a:extLst>
          </p:cNvPr>
          <p:cNvSpPr/>
          <p:nvPr/>
        </p:nvSpPr>
        <p:spPr>
          <a:xfrm>
            <a:off x="7513441" y="1572902"/>
            <a:ext cx="2264632" cy="2232582"/>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2" name="Rectangle 41">
            <a:extLst>
              <a:ext uri="{FF2B5EF4-FFF2-40B4-BE49-F238E27FC236}">
                <a16:creationId xmlns:a16="http://schemas.microsoft.com/office/drawing/2014/main" id="{2D3A1B98-E46D-40D9-89A5-4E30D9F47896}"/>
              </a:ext>
            </a:extLst>
          </p:cNvPr>
          <p:cNvSpPr/>
          <p:nvPr/>
        </p:nvSpPr>
        <p:spPr>
          <a:xfrm>
            <a:off x="9973636" y="3705572"/>
            <a:ext cx="948470" cy="1600598"/>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F992362F-192D-44B7-95AC-B6E9412A8595}"/>
              </a:ext>
            </a:extLst>
          </p:cNvPr>
          <p:cNvSpPr/>
          <p:nvPr/>
        </p:nvSpPr>
        <p:spPr>
          <a:xfrm>
            <a:off x="5465091" y="3705572"/>
            <a:ext cx="948470" cy="1600598"/>
          </a:xfrm>
          <a:prstGeom prst="rect">
            <a:avLst/>
          </a:prstGeom>
          <a:noFill/>
          <a:ln w="19050">
            <a:solidFill>
              <a:srgbClr val="FFC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BE"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6" name="Content Placeholder 2">
            <a:extLst>
              <a:ext uri="{FF2B5EF4-FFF2-40B4-BE49-F238E27FC236}">
                <a16:creationId xmlns:a16="http://schemas.microsoft.com/office/drawing/2014/main" id="{0F16466B-C04F-4355-AE2B-ADCBA39CDF62}"/>
              </a:ext>
            </a:extLst>
          </p:cNvPr>
          <p:cNvSpPr txBox="1">
            <a:spLocks/>
          </p:cNvSpPr>
          <p:nvPr/>
        </p:nvSpPr>
        <p:spPr>
          <a:xfrm>
            <a:off x="838200" y="1086911"/>
            <a:ext cx="10515600" cy="4283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1800" b="1" dirty="0">
                <a:solidFill>
                  <a:srgbClr val="0000FF"/>
                </a:solidFill>
              </a:rPr>
              <a:t>CASE EXAMPLE</a:t>
            </a:r>
            <a:r>
              <a:rPr lang="en-US" sz="1800" dirty="0">
                <a:solidFill>
                  <a:srgbClr val="0000FF"/>
                </a:solidFill>
              </a:rPr>
              <a:t> (worksheet </a:t>
            </a:r>
            <a:r>
              <a:rPr lang="en-US" sz="1800" i="1" dirty="0">
                <a:solidFill>
                  <a:srgbClr val="0000FF"/>
                </a:solidFill>
              </a:rPr>
              <a:t>MA#</a:t>
            </a:r>
            <a:r>
              <a:rPr lang="en-US" sz="1800" dirty="0">
                <a:solidFill>
                  <a:srgbClr val="0000FF"/>
                </a:solidFill>
              </a:rPr>
              <a:t>)</a:t>
            </a:r>
          </a:p>
        </p:txBody>
      </p:sp>
    </p:spTree>
    <p:extLst>
      <p:ext uri="{BB962C8B-B14F-4D97-AF65-F5344CB8AC3E}">
        <p14:creationId xmlns:p14="http://schemas.microsoft.com/office/powerpoint/2010/main" val="927182142"/>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p:txBody>
          <a:bodyPr>
            <a:normAutofit/>
          </a:bodyPr>
          <a:lstStyle/>
          <a:p>
            <a:pPr marL="0" indent="0" algn="just">
              <a:buNone/>
            </a:pPr>
            <a:r>
              <a:rPr lang="en-US" sz="1800" b="1" dirty="0">
                <a:solidFill>
                  <a:srgbClr val="0000FF"/>
                </a:solidFill>
              </a:rPr>
              <a:t>BOW-TIE MODEL</a:t>
            </a:r>
            <a:endParaRPr lang="en-US" sz="1800" dirty="0">
              <a:solidFill>
                <a:srgbClr val="0000FF"/>
              </a:solidFill>
            </a:endParaRPr>
          </a:p>
          <a:p>
            <a:pPr algn="just"/>
            <a:r>
              <a:rPr lang="en-US" sz="1800" dirty="0"/>
              <a:t>This model is designed to estimate the plastic pellet spills and losses that occur at a production site. The task is challenging due to the lack of input data and the degree of uncertainties present. However, the model is intended to be easy to comprehend and implement, and of low complexity.</a:t>
            </a:r>
          </a:p>
          <a:p>
            <a:pPr algn="just"/>
            <a:r>
              <a:rPr lang="en-US" sz="1800" dirty="0"/>
              <a:t>The model's name derives from the scheme below, where it is shown that the model starts from the spill sources and ends with the losses. In between, there are preventive barriers and mitigation barriers, while all the material that surpasses the preventive barriers constitutes spills</a:t>
            </a:r>
          </a:p>
        </p:txBody>
      </p:sp>
      <p:grpSp>
        <p:nvGrpSpPr>
          <p:cNvPr id="6" name="Group 5">
            <a:extLst>
              <a:ext uri="{FF2B5EF4-FFF2-40B4-BE49-F238E27FC236}">
                <a16:creationId xmlns:a16="http://schemas.microsoft.com/office/drawing/2014/main" id="{D052BDDC-A646-4478-8CA1-B1E857C270A3}"/>
              </a:ext>
            </a:extLst>
          </p:cNvPr>
          <p:cNvGrpSpPr>
            <a:grpSpLocks noChangeAspect="1"/>
          </p:cNvGrpSpPr>
          <p:nvPr/>
        </p:nvGrpSpPr>
        <p:grpSpPr>
          <a:xfrm>
            <a:off x="3283546" y="3810857"/>
            <a:ext cx="5624908" cy="1964662"/>
            <a:chOff x="1787623" y="3671549"/>
            <a:chExt cx="8229603" cy="2874432"/>
          </a:xfrm>
        </p:grpSpPr>
        <p:sp>
          <p:nvSpPr>
            <p:cNvPr id="7" name="Rectangle 6">
              <a:extLst>
                <a:ext uri="{FF2B5EF4-FFF2-40B4-BE49-F238E27FC236}">
                  <a16:creationId xmlns:a16="http://schemas.microsoft.com/office/drawing/2014/main" id="{3548B116-C320-4B7F-938F-F921A4D5BF91}"/>
                </a:ext>
              </a:extLst>
            </p:cNvPr>
            <p:cNvSpPr/>
            <p:nvPr/>
          </p:nvSpPr>
          <p:spPr>
            <a:xfrm>
              <a:off x="1787623" y="3671549"/>
              <a:ext cx="1447799" cy="28744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b="1" dirty="0"/>
                <a:t>SPILL SOURCES</a:t>
              </a:r>
              <a:endParaRPr lang="en-BE" sz="1400" b="1" dirty="0"/>
            </a:p>
          </p:txBody>
        </p:sp>
        <p:sp>
          <p:nvSpPr>
            <p:cNvPr id="8" name="Rectangle 7">
              <a:extLst>
                <a:ext uri="{FF2B5EF4-FFF2-40B4-BE49-F238E27FC236}">
                  <a16:creationId xmlns:a16="http://schemas.microsoft.com/office/drawing/2014/main" id="{77B0F1BA-0205-490A-B7A3-05D2A8A956C0}"/>
                </a:ext>
              </a:extLst>
            </p:cNvPr>
            <p:cNvSpPr/>
            <p:nvPr/>
          </p:nvSpPr>
          <p:spPr>
            <a:xfrm>
              <a:off x="8569426" y="3671549"/>
              <a:ext cx="1447800" cy="28744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b="1" dirty="0"/>
                <a:t>LOSS</a:t>
              </a:r>
              <a:endParaRPr lang="en-BE" sz="1400" b="1" dirty="0"/>
            </a:p>
          </p:txBody>
        </p:sp>
        <p:sp>
          <p:nvSpPr>
            <p:cNvPr id="9" name="Trapezoid 8">
              <a:extLst>
                <a:ext uri="{FF2B5EF4-FFF2-40B4-BE49-F238E27FC236}">
                  <a16:creationId xmlns:a16="http://schemas.microsoft.com/office/drawing/2014/main" id="{4AFE3AD0-A512-4428-8B9C-05113D58A92F}"/>
                </a:ext>
              </a:extLst>
            </p:cNvPr>
            <p:cNvSpPr/>
            <p:nvPr/>
          </p:nvSpPr>
          <p:spPr>
            <a:xfrm rot="5400000">
              <a:off x="2723191" y="4384865"/>
              <a:ext cx="2874432" cy="1447800"/>
            </a:xfrm>
            <a:prstGeom prst="trapezoid">
              <a:avLst>
                <a:gd name="adj" fmla="val 50596"/>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b="1" dirty="0"/>
                <a:t>PREVENTIVE BARRIERS</a:t>
              </a:r>
              <a:endParaRPr lang="en-BE" sz="1400" b="1" dirty="0"/>
            </a:p>
          </p:txBody>
        </p:sp>
        <p:sp>
          <p:nvSpPr>
            <p:cNvPr id="10" name="Trapezoid 9">
              <a:extLst>
                <a:ext uri="{FF2B5EF4-FFF2-40B4-BE49-F238E27FC236}">
                  <a16:creationId xmlns:a16="http://schemas.microsoft.com/office/drawing/2014/main" id="{1DC61F43-12A3-4614-904F-9F629D4D0BC3}"/>
                </a:ext>
              </a:extLst>
            </p:cNvPr>
            <p:cNvSpPr/>
            <p:nvPr/>
          </p:nvSpPr>
          <p:spPr>
            <a:xfrm rot="16200000">
              <a:off x="6207226" y="4384865"/>
              <a:ext cx="2874432" cy="1447800"/>
            </a:xfrm>
            <a:prstGeom prst="trapezoid">
              <a:avLst>
                <a:gd name="adj" fmla="val 50596"/>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MITIGATING BARRIERS</a:t>
              </a:r>
              <a:endParaRPr lang="en-BE" sz="1400" b="1" dirty="0"/>
            </a:p>
          </p:txBody>
        </p:sp>
        <p:sp>
          <p:nvSpPr>
            <p:cNvPr id="11" name="Oval 10">
              <a:extLst>
                <a:ext uri="{FF2B5EF4-FFF2-40B4-BE49-F238E27FC236}">
                  <a16:creationId xmlns:a16="http://schemas.microsoft.com/office/drawing/2014/main" id="{52B49CF0-71C3-49DF-8A64-486A06EC8516}"/>
                </a:ext>
              </a:extLst>
            </p:cNvPr>
            <p:cNvSpPr/>
            <p:nvPr/>
          </p:nvSpPr>
          <p:spPr>
            <a:xfrm>
              <a:off x="5178524" y="4385923"/>
              <a:ext cx="1447801" cy="1445684"/>
            </a:xfrm>
            <a:prstGeom prst="ellipse">
              <a:avLst/>
            </a:prstGeom>
            <a:solidFill>
              <a:schemeClr val="accent1">
                <a:lumMod val="20000"/>
                <a:lumOff val="80000"/>
              </a:schemeClr>
            </a:solid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SPILL</a:t>
              </a:r>
              <a:endParaRPr lang="en-BE" sz="1400" b="1" dirty="0"/>
            </a:p>
          </p:txBody>
        </p:sp>
      </p:grpSp>
    </p:spTree>
    <p:extLst>
      <p:ext uri="{BB962C8B-B14F-4D97-AF65-F5344CB8AC3E}">
        <p14:creationId xmlns:p14="http://schemas.microsoft.com/office/powerpoint/2010/main" val="1067768531"/>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p:txBody>
          <a:bodyPr>
            <a:normAutofit/>
          </a:bodyPr>
          <a:lstStyle/>
          <a:p>
            <a:pPr marL="0" indent="0" algn="just">
              <a:buNone/>
            </a:pPr>
            <a:r>
              <a:rPr lang="en-US" sz="1800" b="1" dirty="0">
                <a:solidFill>
                  <a:srgbClr val="0000FF"/>
                </a:solidFill>
              </a:rPr>
              <a:t>ACRONYMS</a:t>
            </a:r>
          </a:p>
          <a:p>
            <a:pPr algn="just"/>
            <a:r>
              <a:rPr lang="en-US" sz="1800" dirty="0"/>
              <a:t>The following acronyms will be displayed throughout the model, along with their definitions:</a:t>
            </a:r>
          </a:p>
        </p:txBody>
      </p:sp>
      <p:pic>
        <p:nvPicPr>
          <p:cNvPr id="5" name="Picture 4">
            <a:extLst>
              <a:ext uri="{FF2B5EF4-FFF2-40B4-BE49-F238E27FC236}">
                <a16:creationId xmlns:a16="http://schemas.microsoft.com/office/drawing/2014/main" id="{43CBDC2C-E291-45A7-A94A-623635F0F453}"/>
              </a:ext>
            </a:extLst>
          </p:cNvPr>
          <p:cNvPicPr>
            <a:picLocks noChangeAspect="1"/>
          </p:cNvPicPr>
          <p:nvPr/>
        </p:nvPicPr>
        <p:blipFill>
          <a:blip r:embed="rId2"/>
          <a:stretch>
            <a:fillRect/>
          </a:stretch>
        </p:blipFill>
        <p:spPr>
          <a:xfrm>
            <a:off x="2792140" y="2265719"/>
            <a:ext cx="6607719" cy="3830562"/>
          </a:xfrm>
          <a:prstGeom prst="rect">
            <a:avLst/>
          </a:prstGeom>
        </p:spPr>
      </p:pic>
    </p:spTree>
    <p:extLst>
      <p:ext uri="{BB962C8B-B14F-4D97-AF65-F5344CB8AC3E}">
        <p14:creationId xmlns:p14="http://schemas.microsoft.com/office/powerpoint/2010/main" val="543263001"/>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p:txBody>
          <a:bodyPr>
            <a:normAutofit/>
          </a:bodyPr>
          <a:lstStyle/>
          <a:p>
            <a:pPr marL="0" indent="0" algn="just">
              <a:buNone/>
            </a:pPr>
            <a:r>
              <a:rPr lang="en-US" sz="1800" b="1" dirty="0">
                <a:solidFill>
                  <a:srgbClr val="0000FF"/>
                </a:solidFill>
              </a:rPr>
              <a:t>BOW-TIE MODEL</a:t>
            </a:r>
          </a:p>
          <a:p>
            <a:pPr algn="just"/>
            <a:r>
              <a:rPr lang="en-US" sz="1800" dirty="0"/>
              <a:t>The data to feed the model must be available. For that purpose, a series of steps should be followed to ensure the proper function of the Bow-Tie model.</a:t>
            </a:r>
          </a:p>
          <a:p>
            <a:pPr algn="just"/>
            <a:r>
              <a:rPr lang="en-US" sz="1800" dirty="0"/>
              <a:t>The Bow-Tie model is embedded in an </a:t>
            </a:r>
            <a:r>
              <a:rPr lang="en-US" sz="1800" i="1" dirty="0"/>
              <a:t>MS Excel®</a:t>
            </a:r>
            <a:r>
              <a:rPr lang="en-US" sz="1800" dirty="0"/>
              <a:t> workbook. The main worksheet is Instructions, which includes a list with the instructions to follow for the completion of the model and a table with the description of all the variables and parameters involved, as well as some acronyms; </a:t>
            </a:r>
            <a:r>
              <a:rPr lang="en-US" sz="1800" i="1" dirty="0"/>
              <a:t>Structure</a:t>
            </a:r>
            <a:r>
              <a:rPr lang="en-US" sz="1800" dirty="0"/>
              <a:t>, which the structure of the model is adjusted; </a:t>
            </a:r>
            <a:r>
              <a:rPr lang="en-US" sz="1800" i="1" dirty="0"/>
              <a:t>Inputs</a:t>
            </a:r>
            <a:r>
              <a:rPr lang="en-US" sz="1800" dirty="0"/>
              <a:t>, where all the measurements/estimations need to be charged; </a:t>
            </a:r>
            <a:r>
              <a:rPr lang="en-US" sz="1800" i="1" dirty="0" err="1"/>
              <a:t>CP</a:t>
            </a:r>
            <a:r>
              <a:rPr lang="en-US" sz="1800" i="1" baseline="-25000" dirty="0" err="1"/>
              <a:t>i</a:t>
            </a:r>
            <a:r>
              <a:rPr lang="en-US" sz="1800" dirty="0"/>
              <a:t> and </a:t>
            </a:r>
            <a:r>
              <a:rPr lang="en-US" sz="1800" i="1" dirty="0" err="1"/>
              <a:t>MA</a:t>
            </a:r>
            <a:r>
              <a:rPr lang="en-US" sz="1800" i="1" baseline="-25000" dirty="0" err="1"/>
              <a:t>i</a:t>
            </a:r>
            <a:r>
              <a:rPr lang="en-US" sz="1800" dirty="0"/>
              <a:t>, where the structure of the preventive/mitigating barriers is defined; and </a:t>
            </a:r>
            <a:r>
              <a:rPr lang="en-US" sz="1800" i="1" dirty="0"/>
              <a:t>Analysis</a:t>
            </a:r>
            <a:r>
              <a:rPr lang="en-US" sz="1800" dirty="0"/>
              <a:t>, where a summary of the Macro Areas and plant performance takes place. The remaining worksheet only contains some functional reference tables, but they do not require any input from the user nor show any result.</a:t>
            </a:r>
          </a:p>
        </p:txBody>
      </p:sp>
    </p:spTree>
    <p:extLst>
      <p:ext uri="{BB962C8B-B14F-4D97-AF65-F5344CB8AC3E}">
        <p14:creationId xmlns:p14="http://schemas.microsoft.com/office/powerpoint/2010/main" val="859968217"/>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p:txBody>
          <a:bodyPr>
            <a:normAutofit/>
          </a:bodyPr>
          <a:lstStyle/>
          <a:p>
            <a:pPr marL="0" indent="0" algn="just">
              <a:buNone/>
            </a:pPr>
            <a:r>
              <a:rPr lang="en-US" sz="1800" b="1" dirty="0">
                <a:solidFill>
                  <a:srgbClr val="0000FF"/>
                </a:solidFill>
              </a:rPr>
              <a:t>BOW-TIE MODEL</a:t>
            </a:r>
          </a:p>
          <a:p>
            <a:pPr algn="just"/>
            <a:r>
              <a:rPr lang="en-US" sz="1800" dirty="0"/>
              <a:t>The model inputs can be sorted into two general categories: measurement inputs and model structure/parameters. The first one is the set of measurements obtained from the plant, and the second changes the way in which the model is structured and the information is processed; i.e., the disposition of the Critical Points and Macro Areas, the preventive and mitigating barriers, as well as the evaluation of the efficiency of each barrier.</a:t>
            </a:r>
          </a:p>
          <a:p>
            <a:pPr algn="just"/>
            <a:r>
              <a:rPr lang="en-US" sz="1800" dirty="0"/>
              <a:t>The measurement inputs only require the quantity of the </a:t>
            </a:r>
            <a:r>
              <a:rPr lang="en-US" sz="1800" b="1" dirty="0"/>
              <a:t>Spill without Barrier </a:t>
            </a:r>
            <a:r>
              <a:rPr lang="en-US" sz="1800" dirty="0"/>
              <a:t>[Kg/time] and the </a:t>
            </a:r>
            <a:r>
              <a:rPr lang="en-US" sz="1800" b="1" dirty="0"/>
              <a:t>Throughput Measurement </a:t>
            </a:r>
            <a:r>
              <a:rPr lang="en-US" sz="1800" dirty="0"/>
              <a:t>[Kg/time] – i.e., the streaming throughput of material at the measurement point – of the processed material at that specific critical point/macro area. In case the spills without a barrier are known to be in between a value range, it is advised to only use the maximum value, as this corresponds to a worst-case scenario. For each of these measurements, the sampling time frame can be adjusted separately, and then the amount of the measurement will be annualized automatically.</a:t>
            </a:r>
          </a:p>
        </p:txBody>
      </p:sp>
      <p:grpSp>
        <p:nvGrpSpPr>
          <p:cNvPr id="4" name="Group 3">
            <a:extLst>
              <a:ext uri="{FF2B5EF4-FFF2-40B4-BE49-F238E27FC236}">
                <a16:creationId xmlns:a16="http://schemas.microsoft.com/office/drawing/2014/main" id="{B8EC5CC8-A4F3-4FE0-9A80-7654F740EACC}"/>
              </a:ext>
            </a:extLst>
          </p:cNvPr>
          <p:cNvGrpSpPr>
            <a:grpSpLocks noChangeAspect="1"/>
          </p:cNvGrpSpPr>
          <p:nvPr/>
        </p:nvGrpSpPr>
        <p:grpSpPr>
          <a:xfrm>
            <a:off x="3318413" y="4926686"/>
            <a:ext cx="5555173" cy="1327231"/>
            <a:chOff x="0" y="24714"/>
            <a:chExt cx="5050332" cy="1206574"/>
          </a:xfrm>
        </p:grpSpPr>
        <p:cxnSp>
          <p:nvCxnSpPr>
            <p:cNvPr id="5" name="Straight Arrow Connector 4">
              <a:extLst>
                <a:ext uri="{FF2B5EF4-FFF2-40B4-BE49-F238E27FC236}">
                  <a16:creationId xmlns:a16="http://schemas.microsoft.com/office/drawing/2014/main" id="{A78B4F45-F313-4D6A-93A5-C284AF32A0D9}"/>
                </a:ext>
              </a:extLst>
            </p:cNvPr>
            <p:cNvCxnSpPr/>
            <p:nvPr/>
          </p:nvCxnSpPr>
          <p:spPr>
            <a:xfrm rot="10800000" flipH="1">
              <a:off x="0" y="397476"/>
              <a:ext cx="1797075"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398E5B37-203B-4530-9CFE-2F10F16C7DF9}"/>
                </a:ext>
              </a:extLst>
            </p:cNvPr>
            <p:cNvCxnSpPr/>
            <p:nvPr/>
          </p:nvCxnSpPr>
          <p:spPr>
            <a:xfrm rot="10800000" flipH="1" flipV="1">
              <a:off x="3195104" y="397476"/>
              <a:ext cx="1855228"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0AD039F9-B5CA-4B1C-ABEF-95E54AE001E6}"/>
                </a:ext>
              </a:extLst>
            </p:cNvPr>
            <p:cNvCxnSpPr/>
            <p:nvPr/>
          </p:nvCxnSpPr>
          <p:spPr>
            <a:xfrm rot="10800000" flipH="1">
              <a:off x="2491063" y="733609"/>
              <a:ext cx="1" cy="4957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 Box 2">
              <a:extLst>
                <a:ext uri="{FF2B5EF4-FFF2-40B4-BE49-F238E27FC236}">
                  <a16:creationId xmlns:a16="http://schemas.microsoft.com/office/drawing/2014/main" id="{6A08EB25-8732-4BB7-B598-3BB8C6D2F396}"/>
                </a:ext>
              </a:extLst>
            </p:cNvPr>
            <p:cNvSpPr txBox="1">
              <a:spLocks noChangeArrowheads="1"/>
            </p:cNvSpPr>
            <p:nvPr/>
          </p:nvSpPr>
          <p:spPr bwMode="auto">
            <a:xfrm>
              <a:off x="17652" y="165100"/>
              <a:ext cx="1732915" cy="464820"/>
            </a:xfrm>
            <a:prstGeom prst="rect">
              <a:avLst/>
            </a:prstGeom>
            <a:noFill/>
            <a:ln w="9525">
              <a:noFill/>
              <a:miter lim="800000"/>
              <a:headEnd/>
              <a:tailEnd/>
            </a:ln>
          </p:spPr>
          <p:txBody>
            <a:bodyPr rot="0" vert="horz" wrap="square" lIns="91440" tIns="45720" rIns="91440" bIns="45720" anchor="t" anchorCtr="0">
              <a:noAutofit/>
            </a:bodyPr>
            <a:lstStyle/>
            <a:p>
              <a:pPr marL="0" marR="0" algn="ctr">
                <a:lnSpc>
                  <a:spcPct val="107000"/>
                </a:lnSpc>
                <a:spcBef>
                  <a:spcPts val="0"/>
                </a:spcBef>
                <a:spcAft>
                  <a:spcPts val="800"/>
                </a:spcAft>
              </a:pPr>
              <a:r>
                <a:rPr lang="en-US" sz="900">
                  <a:effectLst/>
                  <a:latin typeface="Calibri" panose="020F0502020204030204" pitchFamily="34" charset="0"/>
                  <a:ea typeface="Calibri" panose="020F0502020204030204" pitchFamily="34" charset="0"/>
                  <a:cs typeface="Times New Roman" panose="02020603050405020304" pitchFamily="18" charset="0"/>
                </a:rPr>
                <a:t>measurement/estimation inputs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5649C608-6AD8-45B0-B0B3-2B46B4BC6F73}"/>
                </a:ext>
              </a:extLst>
            </p:cNvPr>
            <p:cNvSpPr/>
            <p:nvPr/>
          </p:nvSpPr>
          <p:spPr>
            <a:xfrm>
              <a:off x="1804086" y="24714"/>
              <a:ext cx="1384814" cy="69769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900">
                  <a:solidFill>
                    <a:srgbClr val="262626"/>
                  </a:solidFill>
                  <a:effectLst/>
                  <a:ea typeface="Calibri" panose="020F0502020204030204" pitchFamily="34" charset="0"/>
                  <a:cs typeface="Times New Roman" panose="02020603050405020304" pitchFamily="18" charset="0"/>
                </a:rPr>
                <a:t>BOW-TIE MODEL</a:t>
              </a:r>
              <a:endParaRPr lang="en-US" sz="1100">
                <a:effectLst/>
                <a:ea typeface="Calibri" panose="020F0502020204030204" pitchFamily="34" charset="0"/>
                <a:cs typeface="Times New Roman" panose="02020603050405020304" pitchFamily="18" charset="0"/>
              </a:endParaRPr>
            </a:p>
          </p:txBody>
        </p:sp>
        <p:sp>
          <p:nvSpPr>
            <p:cNvPr id="10" name="Text Box 2">
              <a:extLst>
                <a:ext uri="{FF2B5EF4-FFF2-40B4-BE49-F238E27FC236}">
                  <a16:creationId xmlns:a16="http://schemas.microsoft.com/office/drawing/2014/main" id="{3B8FD194-E224-411D-AC2A-AADE3533C96A}"/>
                </a:ext>
              </a:extLst>
            </p:cNvPr>
            <p:cNvSpPr txBox="1">
              <a:spLocks noChangeArrowheads="1"/>
            </p:cNvSpPr>
            <p:nvPr/>
          </p:nvSpPr>
          <p:spPr bwMode="auto">
            <a:xfrm>
              <a:off x="3209226" y="148282"/>
              <a:ext cx="1765373" cy="358775"/>
            </a:xfrm>
            <a:prstGeom prst="rect">
              <a:avLst/>
            </a:prstGeom>
            <a:noFill/>
            <a:ln w="9525">
              <a:noFill/>
              <a:miter lim="800000"/>
              <a:headEnd/>
              <a:tailEnd/>
            </a:ln>
          </p:spPr>
          <p:txBody>
            <a:bodyPr rot="0" vert="horz" wrap="square" lIns="91440" tIns="45720" rIns="91440" bIns="45720" anchor="t" anchorCtr="0">
              <a:noAutofit/>
            </a:bodyPr>
            <a:lstStyle/>
            <a:p>
              <a:pPr marL="0" marR="0" algn="ctr">
                <a:lnSpc>
                  <a:spcPct val="107000"/>
                </a:lnSpc>
                <a:spcBef>
                  <a:spcPts val="0"/>
                </a:spcBef>
                <a:spcAft>
                  <a:spcPts val="800"/>
                </a:spcAft>
              </a:pPr>
              <a:r>
                <a:rPr lang="en-US" sz="900">
                  <a:effectLst/>
                  <a:latin typeface="Calibri" panose="020F0502020204030204" pitchFamily="34" charset="0"/>
                  <a:ea typeface="Calibri" panose="020F0502020204030204" pitchFamily="34" charset="0"/>
                  <a:cs typeface="Times New Roman" panose="02020603050405020304" pitchFamily="18" charset="0"/>
                </a:rPr>
                <a:t>outputs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 Box 2">
              <a:extLst>
                <a:ext uri="{FF2B5EF4-FFF2-40B4-BE49-F238E27FC236}">
                  <a16:creationId xmlns:a16="http://schemas.microsoft.com/office/drawing/2014/main" id="{42EF1255-9FF5-4752-87F3-3431EADBA98F}"/>
                </a:ext>
              </a:extLst>
            </p:cNvPr>
            <p:cNvSpPr txBox="1">
              <a:spLocks noChangeArrowheads="1"/>
            </p:cNvSpPr>
            <p:nvPr/>
          </p:nvSpPr>
          <p:spPr bwMode="auto">
            <a:xfrm>
              <a:off x="2476966" y="787302"/>
              <a:ext cx="1374243" cy="443986"/>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07000"/>
                </a:lnSpc>
                <a:spcBef>
                  <a:spcPts val="0"/>
                </a:spcBef>
                <a:spcAft>
                  <a:spcPts val="800"/>
                </a:spcAft>
              </a:pPr>
              <a:r>
                <a:rPr lang="en-US" sz="900">
                  <a:effectLst/>
                  <a:latin typeface="Calibri" panose="020F0502020204030204" pitchFamily="34" charset="0"/>
                  <a:ea typeface="Calibri" panose="020F0502020204030204" pitchFamily="34" charset="0"/>
                  <a:cs typeface="Times New Roman" panose="02020603050405020304" pitchFamily="18" charset="0"/>
                </a:rPr>
                <a:t>model structure/parameters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50378677"/>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31A14-A6C9-4B4D-9320-3613ED8D8410}"/>
              </a:ext>
            </a:extLst>
          </p:cNvPr>
          <p:cNvSpPr>
            <a:spLocks noGrp="1"/>
          </p:cNvSpPr>
          <p:nvPr>
            <p:ph type="title"/>
          </p:nvPr>
        </p:nvSpPr>
        <p:spPr/>
        <p:txBody>
          <a:bodyPr/>
          <a:lstStyle/>
          <a:p>
            <a:r>
              <a:rPr lang="fr-BE" dirty="0">
                <a:solidFill>
                  <a:srgbClr val="0065BD"/>
                </a:solidFill>
              </a:rPr>
              <a:t>Bow-Tie Model</a:t>
            </a:r>
          </a:p>
        </p:txBody>
      </p:sp>
      <p:pic>
        <p:nvPicPr>
          <p:cNvPr id="11" name="Picture 10">
            <a:extLst>
              <a:ext uri="{FF2B5EF4-FFF2-40B4-BE49-F238E27FC236}">
                <a16:creationId xmlns:a16="http://schemas.microsoft.com/office/drawing/2014/main" id="{08446CCF-18B4-4090-8E8F-9F6A022AA4A8}"/>
              </a:ext>
            </a:extLst>
          </p:cNvPr>
          <p:cNvPicPr>
            <a:picLocks noChangeAspect="1"/>
          </p:cNvPicPr>
          <p:nvPr/>
        </p:nvPicPr>
        <p:blipFill>
          <a:blip r:embed="rId2"/>
          <a:stretch>
            <a:fillRect/>
          </a:stretch>
        </p:blipFill>
        <p:spPr>
          <a:xfrm>
            <a:off x="6416965" y="1339976"/>
            <a:ext cx="5128704" cy="1219306"/>
          </a:xfrm>
          <a:prstGeom prst="rect">
            <a:avLst/>
          </a:prstGeom>
        </p:spPr>
      </p:pic>
      <p:pic>
        <p:nvPicPr>
          <p:cNvPr id="3" name="Picture 2">
            <a:extLst>
              <a:ext uri="{FF2B5EF4-FFF2-40B4-BE49-F238E27FC236}">
                <a16:creationId xmlns:a16="http://schemas.microsoft.com/office/drawing/2014/main" id="{81F22ACB-4D7A-2AA3-1E02-8261E6C01A96}"/>
              </a:ext>
            </a:extLst>
          </p:cNvPr>
          <p:cNvPicPr>
            <a:picLocks noChangeAspect="1"/>
          </p:cNvPicPr>
          <p:nvPr/>
        </p:nvPicPr>
        <p:blipFill>
          <a:blip r:embed="rId3"/>
          <a:stretch>
            <a:fillRect/>
          </a:stretch>
        </p:blipFill>
        <p:spPr>
          <a:xfrm>
            <a:off x="771691" y="952501"/>
            <a:ext cx="5003346" cy="5445224"/>
          </a:xfrm>
          <a:prstGeom prst="rect">
            <a:avLst/>
          </a:prstGeom>
        </p:spPr>
      </p:pic>
      <p:graphicFrame>
        <p:nvGraphicFramePr>
          <p:cNvPr id="5" name="Diagram 4">
            <a:extLst>
              <a:ext uri="{FF2B5EF4-FFF2-40B4-BE49-F238E27FC236}">
                <a16:creationId xmlns:a16="http://schemas.microsoft.com/office/drawing/2014/main" id="{7750437F-1C24-8C0C-3BB8-D483DF7E79DC}"/>
              </a:ext>
            </a:extLst>
          </p:cNvPr>
          <p:cNvGraphicFramePr/>
          <p:nvPr>
            <p:extLst>
              <p:ext uri="{D42A27DB-BD31-4B8C-83A1-F6EECF244321}">
                <p14:modId xmlns:p14="http://schemas.microsoft.com/office/powerpoint/2010/main" val="3599043815"/>
              </p:ext>
            </p:extLst>
          </p:nvPr>
        </p:nvGraphicFramePr>
        <p:xfrm>
          <a:off x="6416965" y="2968374"/>
          <a:ext cx="5003344" cy="314526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8" name="Picture 7">
            <a:extLst>
              <a:ext uri="{FF2B5EF4-FFF2-40B4-BE49-F238E27FC236}">
                <a16:creationId xmlns:a16="http://schemas.microsoft.com/office/drawing/2014/main" id="{1B413B47-3800-D6F8-646A-69673C0B128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43550" y="83989"/>
            <a:ext cx="955608" cy="955608"/>
          </a:xfrm>
          <a:prstGeom prst="rect">
            <a:avLst/>
          </a:prstGeom>
        </p:spPr>
      </p:pic>
    </p:spTree>
    <p:extLst>
      <p:ext uri="{BB962C8B-B14F-4D97-AF65-F5344CB8AC3E}">
        <p14:creationId xmlns:p14="http://schemas.microsoft.com/office/powerpoint/2010/main" val="3384969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DDEAA1-A0AA-2C5D-659D-841C14A1B9F6}"/>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a:t>
            </a:r>
            <a:endParaRPr lang="en-BE" sz="3200" dirty="0"/>
          </a:p>
        </p:txBody>
      </p:sp>
      <p:sp>
        <p:nvSpPr>
          <p:cNvPr id="3" name="Content Placeholder 2">
            <a:extLst>
              <a:ext uri="{FF2B5EF4-FFF2-40B4-BE49-F238E27FC236}">
                <a16:creationId xmlns:a16="http://schemas.microsoft.com/office/drawing/2014/main" id="{2BA35198-90CB-3B0A-8503-B24E80502031}"/>
              </a:ext>
            </a:extLst>
          </p:cNvPr>
          <p:cNvSpPr>
            <a:spLocks noGrp="1"/>
          </p:cNvSpPr>
          <p:nvPr>
            <p:ph idx="1"/>
          </p:nvPr>
        </p:nvSpPr>
        <p:spPr/>
        <p:txBody>
          <a:bodyPr>
            <a:normAutofit/>
          </a:bodyPr>
          <a:lstStyle/>
          <a:p>
            <a:pPr marL="0" indent="0" algn="just">
              <a:buNone/>
            </a:pPr>
            <a:r>
              <a:rPr lang="en-US" sz="1800" b="1" dirty="0">
                <a:solidFill>
                  <a:srgbClr val="0000FF"/>
                </a:solidFill>
              </a:rPr>
              <a:t>BOW-TIE MODEL</a:t>
            </a: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The other class of inputs is regarding the structure of the model. There are spreadsheets assigned to each Macro Area. In case a CP-approach is followed, there are spreadsheets under the name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CP</a:t>
            </a:r>
            <a:r>
              <a:rPr lang="en-US" sz="1800" i="1" baseline="-250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1</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CP</a:t>
            </a:r>
            <a:r>
              <a:rPr lang="en-US" sz="1800" i="1" baseline="-250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2</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 </a:t>
            </a:r>
            <a:r>
              <a:rPr lang="en-US" sz="1800" i="1" dirty="0" err="1">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CP</a:t>
            </a:r>
            <a:r>
              <a:rPr lang="en-US" sz="1800" i="1" baseline="-25000" dirty="0" err="1">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n</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where the information must be filled in. </a:t>
            </a:r>
            <a:r>
              <a:rPr lang="en-US" sz="1800" dirty="0" err="1">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Elseways</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in the case of an MA-approach, the spreadsheets to fill are under the names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MA</a:t>
            </a:r>
            <a:r>
              <a:rPr lang="en-US" sz="1800" i="1" baseline="-250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1</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i="1"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MA</a:t>
            </a:r>
            <a:r>
              <a:rPr lang="en-US" sz="1800" i="1" baseline="-250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2</a:t>
            </a: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 …, </a:t>
            </a:r>
            <a:r>
              <a:rPr lang="en-US" sz="1800" i="1" dirty="0" err="1">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MA</a:t>
            </a:r>
            <a:r>
              <a:rPr lang="en-US" sz="1800" i="1" baseline="-25000" dirty="0" err="1">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n</a:t>
            </a:r>
            <a:r>
              <a:rPr lang="en-US" sz="1800" dirty="0" err="1">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In the CP/MA spreadsheets, the preventive and mitigating barriers must be selected. These barriers can be placed in series or parallel disposition, accordingly as they are disposed of in the plant.</a:t>
            </a:r>
          </a:p>
          <a:p>
            <a:pPr marL="0" algn="just">
              <a:lnSpc>
                <a:spcPct val="107000"/>
              </a:lnSpc>
              <a:spcBef>
                <a:spcPts val="0"/>
              </a:spcBef>
              <a:spcAft>
                <a:spcPts val="800"/>
              </a:spcAft>
            </a:pPr>
            <a:r>
              <a:rPr lang="en-US" sz="1800" dirty="0">
                <a:solidFill>
                  <a:srgbClr val="262626"/>
                </a:solidFill>
                <a:effectLst/>
                <a:latin typeface="Calibri" panose="020F0502020204030204" pitchFamily="34" charset="0"/>
                <a:ea typeface="Calibri" panose="020F0502020204030204" pitchFamily="34" charset="0"/>
                <a:cs typeface="Times New Roman" panose="02020603050405020304" pitchFamily="18" charset="0"/>
              </a:rPr>
              <a:t>In the first worksheet, Instructions, the following list of instructions is found. Each of the numbers associated with each step is also placed throughout the document to show where that action must take place. Moreover, next to each number there is a reference to the worksheet where the action is required.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42476365"/>
      </p:ext>
    </p:extLst>
  </p:cSld>
  <p:clrMapOvr>
    <a:masterClrMapping/>
  </p:clrMapOvr>
  <mc:AlternateContent xmlns:mc="http://schemas.openxmlformats.org/markup-compatibility/2006" xmlns:p14="http://schemas.microsoft.com/office/powerpoint/2010/main">
    <mc:Choice Requires="p14">
      <p:transition spd="slow" p14:dur="1500">
        <p:fade thruBlk="1"/>
      </p:transition>
    </mc:Choice>
    <mc:Fallback xmlns="">
      <p:transition spd="slow">
        <p:fade thruBlk="1"/>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F7A9C-567B-70FC-2A20-B7855DB7367B}"/>
              </a:ext>
            </a:extLst>
          </p:cNvPr>
          <p:cNvSpPr>
            <a:spLocks noGrp="1"/>
          </p:cNvSpPr>
          <p:nvPr>
            <p:ph type="title"/>
          </p:nvPr>
        </p:nvSpPr>
        <p:spPr/>
        <p:txBody>
          <a:bodyPr>
            <a:normAutofit/>
          </a:bodyPr>
          <a:lstStyle/>
          <a:p>
            <a:r>
              <a:rPr lang="en-US" sz="3200" b="1" dirty="0">
                <a:solidFill>
                  <a:schemeClr val="bg1">
                    <a:lumMod val="85000"/>
                  </a:schemeClr>
                </a:solidFill>
              </a:rPr>
              <a:t>OCS </a:t>
            </a:r>
            <a:r>
              <a:rPr lang="en-US" sz="3200" dirty="0">
                <a:solidFill>
                  <a:schemeClr val="bg1">
                    <a:lumMod val="85000"/>
                  </a:schemeClr>
                </a:solidFill>
              </a:rPr>
              <a:t>| </a:t>
            </a:r>
            <a:r>
              <a:rPr lang="en-US" sz="3200" dirty="0"/>
              <a:t>Mathematical </a:t>
            </a:r>
            <a:r>
              <a:rPr lang="en-US" sz="3200" b="1" dirty="0"/>
              <a:t>Model (STEPS)</a:t>
            </a:r>
            <a:endParaRPr lang="en-BE" sz="3200" dirty="0"/>
          </a:p>
        </p:txBody>
      </p:sp>
      <p:pic>
        <p:nvPicPr>
          <p:cNvPr id="5" name="Picture 4">
            <a:extLst>
              <a:ext uri="{FF2B5EF4-FFF2-40B4-BE49-F238E27FC236}">
                <a16:creationId xmlns:a16="http://schemas.microsoft.com/office/drawing/2014/main" id="{26211B78-5560-4066-FD2C-B69F49B3A576}"/>
              </a:ext>
            </a:extLst>
          </p:cNvPr>
          <p:cNvPicPr>
            <a:picLocks noChangeAspect="1"/>
          </p:cNvPicPr>
          <p:nvPr/>
        </p:nvPicPr>
        <p:blipFill>
          <a:blip r:embed="rId2"/>
          <a:stretch>
            <a:fillRect/>
          </a:stretch>
        </p:blipFill>
        <p:spPr>
          <a:xfrm>
            <a:off x="1402255" y="1164590"/>
            <a:ext cx="8249173" cy="4943521"/>
          </a:xfrm>
          <a:prstGeom prst="rect">
            <a:avLst/>
          </a:prstGeom>
        </p:spPr>
      </p:pic>
    </p:spTree>
    <p:extLst>
      <p:ext uri="{BB962C8B-B14F-4D97-AF65-F5344CB8AC3E}">
        <p14:creationId xmlns:p14="http://schemas.microsoft.com/office/powerpoint/2010/main" val="2266818359"/>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15135</TotalTime>
  <Words>3123</Words>
  <Application>Microsoft Office PowerPoint</Application>
  <PresentationFormat>Widescreen</PresentationFormat>
  <Paragraphs>196</Paragraphs>
  <Slides>29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Arial</vt:lpstr>
      <vt:lpstr>Calibri</vt:lpstr>
      <vt:lpstr>Lato</vt:lpstr>
      <vt:lpstr>Symbol</vt:lpstr>
      <vt:lpstr>Office Theme</vt:lpstr>
      <vt:lpstr>Operation Clean Sweep EU</vt:lpstr>
      <vt:lpstr>Bow-tie implementation and instructions (I)</vt:lpstr>
      <vt:lpstr>OCS | Mathematical Model</vt:lpstr>
      <vt:lpstr>OCS | Mathematical Model</vt:lpstr>
      <vt:lpstr>OCS | Mathematical Model</vt:lpstr>
      <vt:lpstr>OCS | Mathematical Model</vt:lpstr>
      <vt:lpstr>Bow-Tie Model</vt:lpstr>
      <vt:lpstr>OCS | Mathematical Model</vt:lpstr>
      <vt:lpstr>OCS | Mathematical Model (STEPS)</vt:lpstr>
      <vt:lpstr>OCS | Mathematical Model (STEPS)</vt:lpstr>
      <vt:lpstr>OCS | Mathematical Model (STEPS)</vt:lpstr>
      <vt:lpstr>OCS | Mathematical Model (STEPS)</vt:lpstr>
      <vt:lpstr>OCS | Mathematical Model (STEPS)</vt:lpstr>
      <vt:lpstr>OCS | Mathematical Model (STEPS)</vt:lpstr>
      <vt:lpstr>OCS | Mathematical Model (STEPS)</vt:lpstr>
      <vt:lpstr>OCS | Mathematical Model (STEPS)</vt:lpstr>
      <vt:lpstr>OCS | Mathematical Model (STEPS)</vt:lpstr>
      <vt:lpstr>OCS | Mathematical Model (STEPS)</vt:lpstr>
      <vt:lpstr>OCS | Mathematical Model (STEPS)</vt:lpstr>
      <vt:lpstr>OCS | Mathematical Model (STEPS)</vt:lpstr>
      <vt:lpstr>OCS | Mathematical Model (approaches to reporting)</vt:lpstr>
      <vt:lpstr>OCS | Mathematical Model (approaches to reporting)</vt:lpstr>
      <vt:lpstr>Evaluating operating losses: approaches based on available input data/plant layout (1/3)</vt:lpstr>
      <vt:lpstr>Evaluating operating losses :  approaches based on available input data/plant layout (2/3)</vt:lpstr>
      <vt:lpstr>Evaluating operating losses :  approaches based on available input data/plant layout (3/3)</vt:lpstr>
      <vt:lpstr>OCS | Mathematical Model (STEPS)</vt:lpstr>
      <vt:lpstr>OCS | Mathematical Model (STEPS)</vt:lpstr>
      <vt:lpstr>OCS | Mathematical Model (STEPS)</vt:lpstr>
      <vt:lpstr>OCS | Mathematical Model (STEPS)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PCE Substance Regulatory Compliance Screening</dc:title>
  <dc:creator>Federico Alberto Gorrini</dc:creator>
  <cp:lastModifiedBy>Maëlys MAKOTTA</cp:lastModifiedBy>
  <cp:revision>90</cp:revision>
  <dcterms:created xsi:type="dcterms:W3CDTF">2022-08-13T07:09:48Z</dcterms:created>
  <dcterms:modified xsi:type="dcterms:W3CDTF">2024-08-20T08:48:51Z</dcterms:modified>
</cp:coreProperties>
</file>